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野末 浩佑" initials="野末" lastIdx="7" clrIdx="0">
    <p:extLst>
      <p:ext uri="{19B8F6BF-5375-455C-9EA6-DF929625EA0E}">
        <p15:presenceInfo xmlns:p15="http://schemas.microsoft.com/office/powerpoint/2012/main" userId="S::kousuke.nozue@tk.pacific.co.jp::a9d91971-a50f-4def-af4a-059e97a4fdf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9FC9"/>
    <a:srgbClr val="E0C7E0"/>
    <a:srgbClr val="CC00FF"/>
    <a:srgbClr val="CC00CC"/>
    <a:srgbClr val="A5D4AD"/>
    <a:srgbClr val="FDDF9B"/>
    <a:srgbClr val="F8C5AC"/>
    <a:srgbClr val="C9CACA"/>
    <a:srgbClr val="A3BCE2"/>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25" d="100"/>
          <a:sy n="125" d="100"/>
        </p:scale>
        <p:origin x="3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23A17417-5B49-74CB-EAA3-464689F273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5" y="0"/>
            <a:ext cx="7559040" cy="539496"/>
          </a:xfrm>
          <a:prstGeom prst="rect">
            <a:avLst/>
          </a:prstGeom>
        </p:spPr>
      </p:pic>
    </p:spTree>
    <p:extLst>
      <p:ext uri="{BB962C8B-B14F-4D97-AF65-F5344CB8AC3E}">
        <p14:creationId xmlns:p14="http://schemas.microsoft.com/office/powerpoint/2010/main" val="3264447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B949B-6565-40A5-B362-5ECC6C872298}" type="datetimeFigureOut">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5AD428-A1AD-464C-A75B-96CF0041A809}" type="slidenum">
              <a:rPr kumimoji="1" lang="ja-JP" altLang="en-US" smtClean="0"/>
              <a:t>‹#›</a:t>
            </a:fld>
            <a:endParaRPr kumimoji="1" lang="ja-JP" altLang="en-US"/>
          </a:p>
        </p:txBody>
      </p:sp>
    </p:spTree>
    <p:extLst>
      <p:ext uri="{BB962C8B-B14F-4D97-AF65-F5344CB8AC3E}">
        <p14:creationId xmlns:p14="http://schemas.microsoft.com/office/powerpoint/2010/main" val="1916292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B949B-6565-40A5-B362-5ECC6C872298}" type="datetimeFigureOut">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5AD428-A1AD-464C-A75B-96CF0041A809}" type="slidenum">
              <a:rPr kumimoji="1" lang="ja-JP" altLang="en-US" smtClean="0"/>
              <a:t>‹#›</a:t>
            </a:fld>
            <a:endParaRPr kumimoji="1" lang="ja-JP" altLang="en-US"/>
          </a:p>
        </p:txBody>
      </p:sp>
    </p:spTree>
    <p:extLst>
      <p:ext uri="{BB962C8B-B14F-4D97-AF65-F5344CB8AC3E}">
        <p14:creationId xmlns:p14="http://schemas.microsoft.com/office/powerpoint/2010/main" val="2617612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3040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0B949B-6565-40A5-B362-5ECC6C872298}" type="datetimeFigureOut">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5AD428-A1AD-464C-A75B-96CF0041A809}" type="slidenum">
              <a:rPr kumimoji="1" lang="ja-JP" altLang="en-US" smtClean="0"/>
              <a:t>‹#›</a:t>
            </a:fld>
            <a:endParaRPr kumimoji="1" lang="ja-JP" altLang="en-US"/>
          </a:p>
        </p:txBody>
      </p:sp>
    </p:spTree>
    <p:extLst>
      <p:ext uri="{BB962C8B-B14F-4D97-AF65-F5344CB8AC3E}">
        <p14:creationId xmlns:p14="http://schemas.microsoft.com/office/powerpoint/2010/main" val="67692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10B949B-6565-40A5-B362-5ECC6C872298}" type="datetimeFigureOut">
              <a:rPr kumimoji="1" lang="ja-JP" altLang="en-US" smtClean="0"/>
              <a:t>2023/3/10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5AD428-A1AD-464C-A75B-96CF0041A809}" type="slidenum">
              <a:rPr kumimoji="1" lang="ja-JP" altLang="en-US" smtClean="0"/>
              <a:t>‹#›</a:t>
            </a:fld>
            <a:endParaRPr kumimoji="1" lang="ja-JP" altLang="en-US"/>
          </a:p>
        </p:txBody>
      </p:sp>
    </p:spTree>
    <p:extLst>
      <p:ext uri="{BB962C8B-B14F-4D97-AF65-F5344CB8AC3E}">
        <p14:creationId xmlns:p14="http://schemas.microsoft.com/office/powerpoint/2010/main" val="2419261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10B949B-6565-40A5-B362-5ECC6C872298}" type="datetimeFigureOut">
              <a:rPr kumimoji="1" lang="ja-JP" altLang="en-US" smtClean="0"/>
              <a:t>2023/3/10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75AD428-A1AD-464C-A75B-96CF0041A809}" type="slidenum">
              <a:rPr kumimoji="1" lang="ja-JP" altLang="en-US" smtClean="0"/>
              <a:t>‹#›</a:t>
            </a:fld>
            <a:endParaRPr kumimoji="1" lang="ja-JP" altLang="en-US"/>
          </a:p>
        </p:txBody>
      </p:sp>
    </p:spTree>
    <p:extLst>
      <p:ext uri="{BB962C8B-B14F-4D97-AF65-F5344CB8AC3E}">
        <p14:creationId xmlns:p14="http://schemas.microsoft.com/office/powerpoint/2010/main" val="3652063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10B949B-6565-40A5-B362-5ECC6C872298}" type="datetimeFigureOut">
              <a:rPr kumimoji="1" lang="ja-JP" altLang="en-US" smtClean="0"/>
              <a:t>2023/3/10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75AD428-A1AD-464C-A75B-96CF0041A809}" type="slidenum">
              <a:rPr kumimoji="1" lang="ja-JP" altLang="en-US" smtClean="0"/>
              <a:t>‹#›</a:t>
            </a:fld>
            <a:endParaRPr kumimoji="1" lang="ja-JP" altLang="en-US"/>
          </a:p>
        </p:txBody>
      </p:sp>
    </p:spTree>
    <p:extLst>
      <p:ext uri="{BB962C8B-B14F-4D97-AF65-F5344CB8AC3E}">
        <p14:creationId xmlns:p14="http://schemas.microsoft.com/office/powerpoint/2010/main" val="1346347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B949B-6565-40A5-B362-5ECC6C872298}" type="datetimeFigureOut">
              <a:rPr kumimoji="1" lang="ja-JP" altLang="en-US" smtClean="0"/>
              <a:t>2023/3/10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75AD428-A1AD-464C-A75B-96CF0041A809}" type="slidenum">
              <a:rPr kumimoji="1" lang="ja-JP" altLang="en-US" smtClean="0"/>
              <a:t>‹#›</a:t>
            </a:fld>
            <a:endParaRPr kumimoji="1" lang="ja-JP" altLang="en-US"/>
          </a:p>
        </p:txBody>
      </p:sp>
    </p:spTree>
    <p:extLst>
      <p:ext uri="{BB962C8B-B14F-4D97-AF65-F5344CB8AC3E}">
        <p14:creationId xmlns:p14="http://schemas.microsoft.com/office/powerpoint/2010/main" val="1209189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0B949B-6565-40A5-B362-5ECC6C872298}" type="datetimeFigureOut">
              <a:rPr kumimoji="1" lang="ja-JP" altLang="en-US" smtClean="0"/>
              <a:t>2023/3/10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5AD428-A1AD-464C-A75B-96CF0041A809}" type="slidenum">
              <a:rPr kumimoji="1" lang="ja-JP" altLang="en-US" smtClean="0"/>
              <a:t>‹#›</a:t>
            </a:fld>
            <a:endParaRPr kumimoji="1" lang="ja-JP" altLang="en-US"/>
          </a:p>
        </p:txBody>
      </p:sp>
    </p:spTree>
    <p:extLst>
      <p:ext uri="{BB962C8B-B14F-4D97-AF65-F5344CB8AC3E}">
        <p14:creationId xmlns:p14="http://schemas.microsoft.com/office/powerpoint/2010/main" val="1361473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0B949B-6565-40A5-B362-5ECC6C872298}" type="datetimeFigureOut">
              <a:rPr kumimoji="1" lang="ja-JP" altLang="en-US" smtClean="0"/>
              <a:t>2023/3/10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5AD428-A1AD-464C-A75B-96CF0041A809}" type="slidenum">
              <a:rPr kumimoji="1" lang="ja-JP" altLang="en-US" smtClean="0"/>
              <a:t>‹#›</a:t>
            </a:fld>
            <a:endParaRPr kumimoji="1" lang="ja-JP" altLang="en-US"/>
          </a:p>
        </p:txBody>
      </p:sp>
    </p:spTree>
    <p:extLst>
      <p:ext uri="{BB962C8B-B14F-4D97-AF65-F5344CB8AC3E}">
        <p14:creationId xmlns:p14="http://schemas.microsoft.com/office/powerpoint/2010/main" val="244947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910B949B-6565-40A5-B362-5ECC6C872298}" type="datetimeFigureOut">
              <a:rPr kumimoji="1" lang="ja-JP" altLang="en-US" smtClean="0"/>
              <a:t>2023/3/10</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75AD428-A1AD-464C-A75B-96CF0041A809}" type="slidenum">
              <a:rPr kumimoji="1" lang="ja-JP" altLang="en-US" smtClean="0"/>
              <a:t>‹#›</a:t>
            </a:fld>
            <a:endParaRPr kumimoji="1" lang="ja-JP" altLang="en-US"/>
          </a:p>
        </p:txBody>
      </p:sp>
    </p:spTree>
    <p:extLst>
      <p:ext uri="{BB962C8B-B14F-4D97-AF65-F5344CB8AC3E}">
        <p14:creationId xmlns:p14="http://schemas.microsoft.com/office/powerpoint/2010/main" val="27011096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2" Type="http://schemas.openxmlformats.org/officeDocument/2006/relationships/image" Target="../media/image3.png"/><Relationship Id="rId16" Type="http://schemas.openxmlformats.org/officeDocument/2006/relationships/image" Target="../media/image17.jp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jp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四角形: 角を丸くする 76">
            <a:extLst>
              <a:ext uri="{FF2B5EF4-FFF2-40B4-BE49-F238E27FC236}">
                <a16:creationId xmlns:a16="http://schemas.microsoft.com/office/drawing/2014/main" id="{8741C70F-6441-4952-AD5E-07ECFA3385D0}"/>
              </a:ext>
            </a:extLst>
          </p:cNvPr>
          <p:cNvSpPr/>
          <p:nvPr/>
        </p:nvSpPr>
        <p:spPr>
          <a:xfrm>
            <a:off x="120650" y="1969171"/>
            <a:ext cx="5239626" cy="2173155"/>
          </a:xfrm>
          <a:prstGeom prst="roundRect">
            <a:avLst>
              <a:gd name="adj" fmla="val 3977"/>
            </a:avLst>
          </a:prstGeom>
          <a:solidFill>
            <a:schemeClr val="accent4">
              <a:lumMod val="20000"/>
              <a:lumOff val="80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73" name="四角形: 角を丸くする 72">
            <a:extLst>
              <a:ext uri="{FF2B5EF4-FFF2-40B4-BE49-F238E27FC236}">
                <a16:creationId xmlns:a16="http://schemas.microsoft.com/office/drawing/2014/main" id="{B5C5289C-3CED-47E7-9C4D-89C350B8A1D4}"/>
              </a:ext>
            </a:extLst>
          </p:cNvPr>
          <p:cNvSpPr/>
          <p:nvPr/>
        </p:nvSpPr>
        <p:spPr>
          <a:xfrm>
            <a:off x="266700" y="2153519"/>
            <a:ext cx="2724150" cy="1575524"/>
          </a:xfrm>
          <a:prstGeom prst="roundRect">
            <a:avLst>
              <a:gd name="adj" fmla="val 3977"/>
            </a:avLst>
          </a:prstGeom>
          <a:solidFill>
            <a:schemeClr val="bg1"/>
          </a:solid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69" name="四角形: 角を丸くする 68">
            <a:extLst>
              <a:ext uri="{FF2B5EF4-FFF2-40B4-BE49-F238E27FC236}">
                <a16:creationId xmlns:a16="http://schemas.microsoft.com/office/drawing/2014/main" id="{B2C5BB4E-6D4D-40DE-8AE0-A0DF74488FC3}"/>
              </a:ext>
            </a:extLst>
          </p:cNvPr>
          <p:cNvSpPr/>
          <p:nvPr/>
        </p:nvSpPr>
        <p:spPr>
          <a:xfrm>
            <a:off x="118242" y="1500975"/>
            <a:ext cx="7323082" cy="353418"/>
          </a:xfrm>
          <a:prstGeom prst="roundRect">
            <a:avLst>
              <a:gd name="adj" fmla="val 23382"/>
            </a:avLst>
          </a:prstGeom>
          <a:solidFill>
            <a:schemeClr val="accent5">
              <a:lumMod val="20000"/>
              <a:lumOff val="80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59" name="四角形: 角を丸くする 58">
            <a:extLst>
              <a:ext uri="{FF2B5EF4-FFF2-40B4-BE49-F238E27FC236}">
                <a16:creationId xmlns:a16="http://schemas.microsoft.com/office/drawing/2014/main" id="{AE5FE17E-82B0-4E36-BFB0-FDF4C04FE7F6}"/>
              </a:ext>
            </a:extLst>
          </p:cNvPr>
          <p:cNvSpPr/>
          <p:nvPr/>
        </p:nvSpPr>
        <p:spPr>
          <a:xfrm>
            <a:off x="3281973" y="2026920"/>
            <a:ext cx="1886927" cy="1154430"/>
          </a:xfrm>
          <a:prstGeom prst="roundRect">
            <a:avLst>
              <a:gd name="adj" fmla="val 3977"/>
            </a:avLst>
          </a:prstGeom>
          <a:solidFill>
            <a:schemeClr val="bg1"/>
          </a:solidFill>
          <a:ln w="12700">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58" name="四角形: 角を丸くする 57">
            <a:extLst>
              <a:ext uri="{FF2B5EF4-FFF2-40B4-BE49-F238E27FC236}">
                <a16:creationId xmlns:a16="http://schemas.microsoft.com/office/drawing/2014/main" id="{CD797F27-C4D5-4C01-9168-C2996EAE0D06}"/>
              </a:ext>
            </a:extLst>
          </p:cNvPr>
          <p:cNvSpPr/>
          <p:nvPr/>
        </p:nvSpPr>
        <p:spPr>
          <a:xfrm>
            <a:off x="118242" y="620504"/>
            <a:ext cx="7323082" cy="819417"/>
          </a:xfrm>
          <a:prstGeom prst="roundRect">
            <a:avLst>
              <a:gd name="adj" fmla="val 9557"/>
            </a:avLst>
          </a:prstGeom>
          <a:solidFill>
            <a:schemeClr val="accent6">
              <a:lumMod val="20000"/>
              <a:lumOff val="80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57" name="四角形: 角を丸くする 56">
            <a:extLst>
              <a:ext uri="{FF2B5EF4-FFF2-40B4-BE49-F238E27FC236}">
                <a16:creationId xmlns:a16="http://schemas.microsoft.com/office/drawing/2014/main" id="{C737618A-D843-49E8-8703-D27875426860}"/>
              </a:ext>
            </a:extLst>
          </p:cNvPr>
          <p:cNvSpPr/>
          <p:nvPr/>
        </p:nvSpPr>
        <p:spPr>
          <a:xfrm>
            <a:off x="5529075" y="1962760"/>
            <a:ext cx="1900260" cy="970939"/>
          </a:xfrm>
          <a:prstGeom prst="roundRect">
            <a:avLst>
              <a:gd name="adj" fmla="val 7447"/>
            </a:avLst>
          </a:prstGeom>
          <a:solidFill>
            <a:schemeClr val="bg1">
              <a:lumMod val="85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31FC6B83-9F20-4FA6-BAEB-DB83B2091B5C}"/>
              </a:ext>
            </a:extLst>
          </p:cNvPr>
          <p:cNvSpPr/>
          <p:nvPr/>
        </p:nvSpPr>
        <p:spPr>
          <a:xfrm>
            <a:off x="210417" y="6481011"/>
            <a:ext cx="7138841" cy="4144397"/>
          </a:xfrm>
          <a:prstGeom prst="rect">
            <a:avLst/>
          </a:prstGeom>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t" anchorCtr="0"/>
          <a:lstStyle/>
          <a:p>
            <a:pPr algn="ctr"/>
            <a:endParaRPr kumimoji="1" lang="en-US" altLang="ja-JP" sz="1295" dirty="0"/>
          </a:p>
        </p:txBody>
      </p:sp>
      <p:sp>
        <p:nvSpPr>
          <p:cNvPr id="16" name="正方形/長方形 15">
            <a:extLst>
              <a:ext uri="{FF2B5EF4-FFF2-40B4-BE49-F238E27FC236}">
                <a16:creationId xmlns:a16="http://schemas.microsoft.com/office/drawing/2014/main" id="{DB4C94E2-9577-4100-9D84-07F558CADDC7}"/>
              </a:ext>
            </a:extLst>
          </p:cNvPr>
          <p:cNvSpPr/>
          <p:nvPr/>
        </p:nvSpPr>
        <p:spPr>
          <a:xfrm>
            <a:off x="2171941" y="675031"/>
            <a:ext cx="1753674" cy="420671"/>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a:latin typeface="Meiryo UI" panose="020B0604030504040204" pitchFamily="50" charset="-128"/>
                <a:ea typeface="Meiryo UI" panose="020B0604030504040204" pitchFamily="50" charset="-128"/>
              </a:rPr>
              <a:t>国　環境省</a:t>
            </a:r>
            <a:endParaRPr kumimoji="1" lang="en-US" altLang="ja-JP" sz="1100">
              <a:latin typeface="Meiryo UI" panose="020B0604030504040204" pitchFamily="50" charset="-128"/>
              <a:ea typeface="Meiryo UI" panose="020B0604030504040204" pitchFamily="50" charset="-128"/>
            </a:endParaRPr>
          </a:p>
          <a:p>
            <a:pPr algn="ctr"/>
            <a:r>
              <a:rPr kumimoji="1" lang="ja-JP" altLang="en-US" sz="110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●●地方環境事務所）</a:t>
            </a:r>
          </a:p>
        </p:txBody>
      </p:sp>
      <p:sp>
        <p:nvSpPr>
          <p:cNvPr id="18" name="正方形/長方形 17">
            <a:extLst>
              <a:ext uri="{FF2B5EF4-FFF2-40B4-BE49-F238E27FC236}">
                <a16:creationId xmlns:a16="http://schemas.microsoft.com/office/drawing/2014/main" id="{C2E0DA92-108C-41CE-9354-9E439BEFF5D1}"/>
              </a:ext>
            </a:extLst>
          </p:cNvPr>
          <p:cNvSpPr/>
          <p:nvPr/>
        </p:nvSpPr>
        <p:spPr>
          <a:xfrm>
            <a:off x="2769682" y="1572057"/>
            <a:ext cx="1630414"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●●県●●部●●課</a:t>
            </a:r>
          </a:p>
        </p:txBody>
      </p:sp>
      <p:sp>
        <p:nvSpPr>
          <p:cNvPr id="19" name="正方形/長方形 18">
            <a:extLst>
              <a:ext uri="{FF2B5EF4-FFF2-40B4-BE49-F238E27FC236}">
                <a16:creationId xmlns:a16="http://schemas.microsoft.com/office/drawing/2014/main" id="{36D195A1-61A0-4D90-84B3-D5E156A5FC78}"/>
              </a:ext>
            </a:extLst>
          </p:cNvPr>
          <p:cNvSpPr/>
          <p:nvPr/>
        </p:nvSpPr>
        <p:spPr>
          <a:xfrm>
            <a:off x="569355" y="1569813"/>
            <a:ext cx="1655379"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●●県災害対策本部</a:t>
            </a:r>
          </a:p>
        </p:txBody>
      </p:sp>
      <p:sp>
        <p:nvSpPr>
          <p:cNvPr id="20" name="正方形/長方形 19">
            <a:extLst>
              <a:ext uri="{FF2B5EF4-FFF2-40B4-BE49-F238E27FC236}">
                <a16:creationId xmlns:a16="http://schemas.microsoft.com/office/drawing/2014/main" id="{FDCAB812-FDDE-4396-BB07-438A292D5C12}"/>
              </a:ext>
            </a:extLst>
          </p:cNvPr>
          <p:cNvSpPr/>
          <p:nvPr/>
        </p:nvSpPr>
        <p:spPr>
          <a:xfrm>
            <a:off x="267740" y="2060617"/>
            <a:ext cx="2719300" cy="216000"/>
          </a:xfrm>
          <a:prstGeom prst="rect">
            <a:avLst/>
          </a:prstGeom>
          <a:solidFill>
            <a:schemeClr val="tx1"/>
          </a:solidFill>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●●町災害対策本部</a:t>
            </a:r>
          </a:p>
        </p:txBody>
      </p:sp>
      <p:sp>
        <p:nvSpPr>
          <p:cNvPr id="23" name="正方形/長方形 22">
            <a:extLst>
              <a:ext uri="{FF2B5EF4-FFF2-40B4-BE49-F238E27FC236}">
                <a16:creationId xmlns:a16="http://schemas.microsoft.com/office/drawing/2014/main" id="{B356DA48-EC5F-4602-B42B-20A7D1168919}"/>
              </a:ext>
            </a:extLst>
          </p:cNvPr>
          <p:cNvSpPr/>
          <p:nvPr/>
        </p:nvSpPr>
        <p:spPr>
          <a:xfrm>
            <a:off x="5713209" y="2036541"/>
            <a:ext cx="1528882" cy="252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●●協会</a:t>
            </a:r>
          </a:p>
        </p:txBody>
      </p:sp>
      <p:sp>
        <p:nvSpPr>
          <p:cNvPr id="24" name="正方形/長方形 23">
            <a:extLst>
              <a:ext uri="{FF2B5EF4-FFF2-40B4-BE49-F238E27FC236}">
                <a16:creationId xmlns:a16="http://schemas.microsoft.com/office/drawing/2014/main" id="{58F8FEDF-19ED-4B18-87FE-2F8516F6A941}"/>
              </a:ext>
            </a:extLst>
          </p:cNvPr>
          <p:cNvSpPr/>
          <p:nvPr/>
        </p:nvSpPr>
        <p:spPr>
          <a:xfrm>
            <a:off x="314420" y="2494090"/>
            <a:ext cx="1488980" cy="43961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185046" indent="-185046">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協定発動、支援要請</a:t>
            </a:r>
            <a:endParaRPr kumimoji="1" lang="en-US" altLang="ja-JP" sz="1050" dirty="0">
              <a:latin typeface="Meiryo UI" panose="020B0604030504040204" pitchFamily="50" charset="-128"/>
              <a:ea typeface="Meiryo UI" panose="020B0604030504040204" pitchFamily="50" charset="-128"/>
            </a:endParaRPr>
          </a:p>
          <a:p>
            <a:pPr marL="185046" indent="-185046">
              <a:buFont typeface="Arial" panose="020B0604020202020204" pitchFamily="34" charset="0"/>
              <a:buChar char="•"/>
            </a:pPr>
            <a:r>
              <a:rPr kumimoji="1" lang="ja-JP" altLang="en-US" sz="1050">
                <a:latin typeface="Meiryo UI" panose="020B0604030504040204" pitchFamily="50" charset="-128"/>
                <a:ea typeface="Meiryo UI" panose="020B0604030504040204" pitchFamily="50" charset="-128"/>
              </a:rPr>
              <a:t>受援窓口</a:t>
            </a:r>
            <a:endParaRPr kumimoji="1" lang="en-US" altLang="ja-JP" sz="1050" dirty="0">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C9488802-E0B3-480C-B1FE-C57ED939B58A}"/>
              </a:ext>
            </a:extLst>
          </p:cNvPr>
          <p:cNvSpPr/>
          <p:nvPr/>
        </p:nvSpPr>
        <p:spPr>
          <a:xfrm>
            <a:off x="5713209" y="2635144"/>
            <a:ext cx="1528882"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▲▲一部事務組合</a:t>
            </a:r>
          </a:p>
        </p:txBody>
      </p:sp>
      <p:sp>
        <p:nvSpPr>
          <p:cNvPr id="76" name="正方形/長方形 75">
            <a:extLst>
              <a:ext uri="{FF2B5EF4-FFF2-40B4-BE49-F238E27FC236}">
                <a16:creationId xmlns:a16="http://schemas.microsoft.com/office/drawing/2014/main" id="{955D9FB0-4F35-4437-A9C2-41CF50AAE924}"/>
              </a:ext>
            </a:extLst>
          </p:cNvPr>
          <p:cNvSpPr/>
          <p:nvPr/>
        </p:nvSpPr>
        <p:spPr>
          <a:xfrm>
            <a:off x="254000" y="3810842"/>
            <a:ext cx="2870200" cy="262217"/>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災害ボランティアセンター、地元消防団・水防団</a:t>
            </a:r>
            <a:r>
              <a:rPr kumimoji="1" lang="ja-JP" altLang="en-US" sz="1050" baseline="30000" dirty="0">
                <a:latin typeface="Meiryo UI" panose="020B0604030504040204" pitchFamily="50" charset="-128"/>
                <a:ea typeface="Meiryo UI" panose="020B0604030504040204" pitchFamily="50" charset="-128"/>
              </a:rPr>
              <a:t>注</a:t>
            </a:r>
            <a:endParaRPr kumimoji="1" lang="en-US" altLang="ja-JP" sz="1050" baseline="30000" dirty="0">
              <a:latin typeface="Meiryo UI" panose="020B0604030504040204" pitchFamily="50" charset="-128"/>
              <a:ea typeface="Meiryo UI" panose="020B0604030504040204" pitchFamily="50" charset="-128"/>
            </a:endParaRPr>
          </a:p>
        </p:txBody>
      </p:sp>
      <p:sp>
        <p:nvSpPr>
          <p:cNvPr id="86" name="正方形/長方形 85">
            <a:extLst>
              <a:ext uri="{FF2B5EF4-FFF2-40B4-BE49-F238E27FC236}">
                <a16:creationId xmlns:a16="http://schemas.microsoft.com/office/drawing/2014/main" id="{63E572AC-A0A6-436E-953C-572B94E4A2A8}"/>
              </a:ext>
            </a:extLst>
          </p:cNvPr>
          <p:cNvSpPr/>
          <p:nvPr/>
        </p:nvSpPr>
        <p:spPr>
          <a:xfrm>
            <a:off x="5257702" y="1572057"/>
            <a:ext cx="1993277"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〇〇県○○協会</a:t>
            </a:r>
          </a:p>
        </p:txBody>
      </p:sp>
      <p:sp>
        <p:nvSpPr>
          <p:cNvPr id="99" name="正方形/長方形 98">
            <a:extLst>
              <a:ext uri="{FF2B5EF4-FFF2-40B4-BE49-F238E27FC236}">
                <a16:creationId xmlns:a16="http://schemas.microsoft.com/office/drawing/2014/main" id="{3AB11B60-6DC2-40DB-90F9-99B657C52E86}"/>
              </a:ext>
            </a:extLst>
          </p:cNvPr>
          <p:cNvSpPr/>
          <p:nvPr/>
        </p:nvSpPr>
        <p:spPr>
          <a:xfrm>
            <a:off x="257270" y="3073401"/>
            <a:ext cx="1158780" cy="23495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85046" indent="-185046">
              <a:buFont typeface="Arial" panose="020B0604020202020204" pitchFamily="34" charset="0"/>
              <a:buChar char="•"/>
            </a:pPr>
            <a:r>
              <a:rPr kumimoji="1" lang="ja-JP" altLang="en-US" sz="1050">
                <a:latin typeface="Meiryo UI" panose="020B0604030504040204" pitchFamily="50" charset="-128"/>
                <a:ea typeface="Meiryo UI" panose="020B0604030504040204" pitchFamily="50" charset="-128"/>
              </a:rPr>
              <a:t>避難所運営</a:t>
            </a:r>
            <a:endParaRPr kumimoji="1" lang="en-US" altLang="ja-JP" sz="1050" dirty="0">
              <a:latin typeface="Meiryo UI" panose="020B0604030504040204" pitchFamily="50" charset="-128"/>
              <a:ea typeface="Meiryo UI" panose="020B0604030504040204" pitchFamily="50" charset="-128"/>
            </a:endParaRPr>
          </a:p>
        </p:txBody>
      </p:sp>
      <p:sp>
        <p:nvSpPr>
          <p:cNvPr id="100" name="正方形/長方形 99">
            <a:extLst>
              <a:ext uri="{FF2B5EF4-FFF2-40B4-BE49-F238E27FC236}">
                <a16:creationId xmlns:a16="http://schemas.microsoft.com/office/drawing/2014/main" id="{3E7317C8-CBFE-41A2-A525-BA179B4B4A52}"/>
              </a:ext>
            </a:extLst>
          </p:cNvPr>
          <p:cNvSpPr/>
          <p:nvPr/>
        </p:nvSpPr>
        <p:spPr>
          <a:xfrm>
            <a:off x="264810" y="3541578"/>
            <a:ext cx="2071990" cy="14142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85046" indent="-185046">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設計、積算、工事発注</a:t>
            </a:r>
          </a:p>
        </p:txBody>
      </p:sp>
      <p:sp>
        <p:nvSpPr>
          <p:cNvPr id="109" name="矢印: 左右 108">
            <a:extLst>
              <a:ext uri="{FF2B5EF4-FFF2-40B4-BE49-F238E27FC236}">
                <a16:creationId xmlns:a16="http://schemas.microsoft.com/office/drawing/2014/main" id="{62A97544-472D-4389-A285-6EB3670B1462}"/>
              </a:ext>
            </a:extLst>
          </p:cNvPr>
          <p:cNvSpPr/>
          <p:nvPr/>
        </p:nvSpPr>
        <p:spPr>
          <a:xfrm rot="5400000">
            <a:off x="974368" y="1857731"/>
            <a:ext cx="248684" cy="165421"/>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120" name="正方形/長方形 119">
            <a:extLst>
              <a:ext uri="{FF2B5EF4-FFF2-40B4-BE49-F238E27FC236}">
                <a16:creationId xmlns:a16="http://schemas.microsoft.com/office/drawing/2014/main" id="{5F9D6218-9144-4AD0-B553-95ED84E4DAD0}"/>
              </a:ext>
            </a:extLst>
          </p:cNvPr>
          <p:cNvSpPr/>
          <p:nvPr/>
        </p:nvSpPr>
        <p:spPr>
          <a:xfrm>
            <a:off x="4634968" y="658382"/>
            <a:ext cx="2631791" cy="202253"/>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50" dirty="0">
                <a:latin typeface="Meiryo UI" panose="020B0604030504040204" pitchFamily="50" charset="-128"/>
                <a:ea typeface="Meiryo UI" panose="020B0604030504040204" pitchFamily="50" charset="-128"/>
              </a:rPr>
              <a:t>内閣府、国土交通省、防衛省（自衛隊）等</a:t>
            </a:r>
            <a:endParaRPr kumimoji="1" lang="en-US" altLang="ja-JP" sz="1050" dirty="0">
              <a:latin typeface="Meiryo UI" panose="020B0604030504040204" pitchFamily="50" charset="-128"/>
              <a:ea typeface="Meiryo UI" panose="020B0604030504040204" pitchFamily="50" charset="-128"/>
            </a:endParaRPr>
          </a:p>
        </p:txBody>
      </p:sp>
      <p:sp>
        <p:nvSpPr>
          <p:cNvPr id="123" name="矢印: 左右 122">
            <a:extLst>
              <a:ext uri="{FF2B5EF4-FFF2-40B4-BE49-F238E27FC236}">
                <a16:creationId xmlns:a16="http://schemas.microsoft.com/office/drawing/2014/main" id="{25263D46-393C-4C9C-B5AB-6C2AC9B7AB7C}"/>
              </a:ext>
            </a:extLst>
          </p:cNvPr>
          <p:cNvSpPr/>
          <p:nvPr/>
        </p:nvSpPr>
        <p:spPr>
          <a:xfrm rot="10800000">
            <a:off x="3949261" y="776325"/>
            <a:ext cx="685705" cy="185371"/>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124" name="矢印: 左右 123">
            <a:extLst>
              <a:ext uri="{FF2B5EF4-FFF2-40B4-BE49-F238E27FC236}">
                <a16:creationId xmlns:a16="http://schemas.microsoft.com/office/drawing/2014/main" id="{54303942-A7C5-4F6A-A238-9408D2010D66}"/>
              </a:ext>
            </a:extLst>
          </p:cNvPr>
          <p:cNvSpPr/>
          <p:nvPr/>
        </p:nvSpPr>
        <p:spPr>
          <a:xfrm rot="5400000">
            <a:off x="3166263" y="1246026"/>
            <a:ext cx="450897" cy="166017"/>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A770A33B-ED98-4D9C-BC52-B9E2E1DA9747}"/>
              </a:ext>
            </a:extLst>
          </p:cNvPr>
          <p:cNvSpPr/>
          <p:nvPr/>
        </p:nvSpPr>
        <p:spPr>
          <a:xfrm>
            <a:off x="244222" y="170678"/>
            <a:ext cx="1439284" cy="1947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●●県●●町</a:t>
            </a:r>
          </a:p>
        </p:txBody>
      </p:sp>
      <p:sp>
        <p:nvSpPr>
          <p:cNvPr id="53" name="正方形/長方形 52">
            <a:extLst>
              <a:ext uri="{FF2B5EF4-FFF2-40B4-BE49-F238E27FC236}">
                <a16:creationId xmlns:a16="http://schemas.microsoft.com/office/drawing/2014/main" id="{3D12C173-BA0B-4BE2-8028-56D13FE94642}"/>
              </a:ext>
            </a:extLst>
          </p:cNvPr>
          <p:cNvSpPr/>
          <p:nvPr/>
        </p:nvSpPr>
        <p:spPr>
          <a:xfrm>
            <a:off x="3812555" y="2612858"/>
            <a:ext cx="1109836" cy="216000"/>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kumimoji="1" lang="ja-JP" altLang="en-US" sz="1100" dirty="0">
                <a:latin typeface="Meiryo UI" panose="020B0604030504040204" pitchFamily="50" charset="-128"/>
                <a:ea typeface="Meiryo UI" panose="020B0604030504040204" pitchFamily="50" charset="-128"/>
              </a:rPr>
              <a:t>●●係（●名）</a:t>
            </a:r>
          </a:p>
        </p:txBody>
      </p:sp>
      <p:sp>
        <p:nvSpPr>
          <p:cNvPr id="55" name="正方形/長方形 54">
            <a:extLst>
              <a:ext uri="{FF2B5EF4-FFF2-40B4-BE49-F238E27FC236}">
                <a16:creationId xmlns:a16="http://schemas.microsoft.com/office/drawing/2014/main" id="{05EA6E5C-E9D9-439E-9D3A-91F87BBDEF62}"/>
              </a:ext>
            </a:extLst>
          </p:cNvPr>
          <p:cNvSpPr/>
          <p:nvPr/>
        </p:nvSpPr>
        <p:spPr>
          <a:xfrm>
            <a:off x="3768194" y="2012756"/>
            <a:ext cx="1413406" cy="216000"/>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災害廃棄物担当</a:t>
            </a:r>
          </a:p>
        </p:txBody>
      </p:sp>
      <p:cxnSp>
        <p:nvCxnSpPr>
          <p:cNvPr id="7" name="コネクタ: カギ線 6">
            <a:extLst>
              <a:ext uri="{FF2B5EF4-FFF2-40B4-BE49-F238E27FC236}">
                <a16:creationId xmlns:a16="http://schemas.microsoft.com/office/drawing/2014/main" id="{42749B46-6136-4367-8D4B-BDDC2F63FC84}"/>
              </a:ext>
            </a:extLst>
          </p:cNvPr>
          <p:cNvCxnSpPr>
            <a:cxnSpLocks/>
          </p:cNvCxnSpPr>
          <p:nvPr/>
        </p:nvCxnSpPr>
        <p:spPr>
          <a:xfrm rot="16200000" flipH="1">
            <a:off x="3577641" y="2496134"/>
            <a:ext cx="250141" cy="201347"/>
          </a:xfrm>
          <a:prstGeom prst="bentConnector3">
            <a:avLst>
              <a:gd name="adj1" fmla="val 101406"/>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6" name="コネクタ: カギ線 65">
            <a:extLst>
              <a:ext uri="{FF2B5EF4-FFF2-40B4-BE49-F238E27FC236}">
                <a16:creationId xmlns:a16="http://schemas.microsoft.com/office/drawing/2014/main" id="{1B53CE4C-0509-4D5F-B03B-463BD6B6BED9}"/>
              </a:ext>
            </a:extLst>
          </p:cNvPr>
          <p:cNvCxnSpPr>
            <a:cxnSpLocks/>
          </p:cNvCxnSpPr>
          <p:nvPr/>
        </p:nvCxnSpPr>
        <p:spPr>
          <a:xfrm rot="16200000" flipH="1">
            <a:off x="3502089" y="2702775"/>
            <a:ext cx="396484" cy="196580"/>
          </a:xfrm>
          <a:prstGeom prst="bentConnector3">
            <a:avLst>
              <a:gd name="adj1" fmla="val 101651"/>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A1F0E874-5BED-4F9E-9FEE-27340A51386A}"/>
              </a:ext>
            </a:extLst>
          </p:cNvPr>
          <p:cNvSpPr/>
          <p:nvPr/>
        </p:nvSpPr>
        <p:spPr>
          <a:xfrm>
            <a:off x="4634967" y="855808"/>
            <a:ext cx="2631791" cy="33939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50" dirty="0">
                <a:latin typeface="Meiryo UI" panose="020B0604030504040204" pitchFamily="50" charset="-128"/>
                <a:ea typeface="Meiryo UI" panose="020B0604030504040204" pitchFamily="50" charset="-128"/>
              </a:rPr>
              <a:t>災害廃棄物処理支援ネットワーク（</a:t>
            </a:r>
            <a:r>
              <a:rPr kumimoji="1" lang="en-US" altLang="ja-JP" sz="1050" dirty="0" err="1">
                <a:latin typeface="Meiryo UI" panose="020B0604030504040204" pitchFamily="50" charset="-128"/>
                <a:ea typeface="Meiryo UI" panose="020B0604030504040204" pitchFamily="50" charset="-128"/>
              </a:rPr>
              <a:t>D.Waste</a:t>
            </a:r>
            <a:r>
              <a:rPr kumimoji="1" lang="en-US" altLang="ja-JP" sz="1050" dirty="0">
                <a:latin typeface="Meiryo UI" panose="020B0604030504040204" pitchFamily="50" charset="-128"/>
                <a:ea typeface="Meiryo UI" panose="020B0604030504040204" pitchFamily="50" charset="-128"/>
              </a:rPr>
              <a:t>-Net</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p:txBody>
      </p:sp>
      <p:sp>
        <p:nvSpPr>
          <p:cNvPr id="72" name="正方形/長方形 71">
            <a:extLst>
              <a:ext uri="{FF2B5EF4-FFF2-40B4-BE49-F238E27FC236}">
                <a16:creationId xmlns:a16="http://schemas.microsoft.com/office/drawing/2014/main" id="{DABDAB1B-9BB2-4A60-97E6-527F1B0A5A86}"/>
              </a:ext>
            </a:extLst>
          </p:cNvPr>
          <p:cNvSpPr/>
          <p:nvPr/>
        </p:nvSpPr>
        <p:spPr>
          <a:xfrm>
            <a:off x="4634965" y="1195197"/>
            <a:ext cx="2631791" cy="202253"/>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050" dirty="0">
                <a:latin typeface="Meiryo UI" panose="020B0604030504040204" pitchFamily="50" charset="-128"/>
                <a:ea typeface="Meiryo UI" panose="020B0604030504040204" pitchFamily="50" charset="-128"/>
              </a:rPr>
              <a:t>災害廃棄物処理支援員（人材バンク）</a:t>
            </a:r>
            <a:endParaRPr kumimoji="1" lang="en-US" altLang="ja-JP" sz="1050" dirty="0">
              <a:latin typeface="Meiryo UI" panose="020B0604030504040204" pitchFamily="50" charset="-128"/>
              <a:ea typeface="Meiryo UI" panose="020B0604030504040204" pitchFamily="50" charset="-128"/>
            </a:endParaRPr>
          </a:p>
        </p:txBody>
      </p:sp>
      <p:sp>
        <p:nvSpPr>
          <p:cNvPr id="79" name="正方形/長方形 78">
            <a:extLst>
              <a:ext uri="{FF2B5EF4-FFF2-40B4-BE49-F238E27FC236}">
                <a16:creationId xmlns:a16="http://schemas.microsoft.com/office/drawing/2014/main" id="{79AFB8BF-E561-4C89-8DC9-CD1BF1F00AFC}"/>
              </a:ext>
            </a:extLst>
          </p:cNvPr>
          <p:cNvSpPr/>
          <p:nvPr/>
        </p:nvSpPr>
        <p:spPr>
          <a:xfrm>
            <a:off x="374651" y="2315721"/>
            <a:ext cx="2546350" cy="171651"/>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●●課（●●班）</a:t>
            </a:r>
          </a:p>
        </p:txBody>
      </p:sp>
      <p:graphicFrame>
        <p:nvGraphicFramePr>
          <p:cNvPr id="17" name="表 25">
            <a:extLst>
              <a:ext uri="{FF2B5EF4-FFF2-40B4-BE49-F238E27FC236}">
                <a16:creationId xmlns:a16="http://schemas.microsoft.com/office/drawing/2014/main" id="{ABBBBFD3-A735-485A-8A8E-D0D496E38030}"/>
              </a:ext>
            </a:extLst>
          </p:cNvPr>
          <p:cNvGraphicFramePr>
            <a:graphicFrameLocks noGrp="1"/>
          </p:cNvGraphicFramePr>
          <p:nvPr>
            <p:extLst>
              <p:ext uri="{D42A27DB-BD31-4B8C-83A1-F6EECF244321}">
                <p14:modId xmlns:p14="http://schemas.microsoft.com/office/powerpoint/2010/main" val="1784819796"/>
              </p:ext>
            </p:extLst>
          </p:nvPr>
        </p:nvGraphicFramePr>
        <p:xfrm>
          <a:off x="210417" y="4191530"/>
          <a:ext cx="7138841" cy="1255470"/>
        </p:xfrm>
        <a:graphic>
          <a:graphicData uri="http://schemas.openxmlformats.org/drawingml/2006/table">
            <a:tbl>
              <a:tblPr bandRow="1">
                <a:tableStyleId>{5C22544A-7EE6-4342-B048-85BDC9FD1C3A}</a:tableStyleId>
              </a:tblPr>
              <a:tblGrid>
                <a:gridCol w="2379614">
                  <a:extLst>
                    <a:ext uri="{9D8B030D-6E8A-4147-A177-3AD203B41FA5}">
                      <a16:colId xmlns:a16="http://schemas.microsoft.com/office/drawing/2014/main" val="2812437969"/>
                    </a:ext>
                  </a:extLst>
                </a:gridCol>
                <a:gridCol w="3344537">
                  <a:extLst>
                    <a:ext uri="{9D8B030D-6E8A-4147-A177-3AD203B41FA5}">
                      <a16:colId xmlns:a16="http://schemas.microsoft.com/office/drawing/2014/main" val="1715475864"/>
                    </a:ext>
                  </a:extLst>
                </a:gridCol>
                <a:gridCol w="1414690">
                  <a:extLst>
                    <a:ext uri="{9D8B030D-6E8A-4147-A177-3AD203B41FA5}">
                      <a16:colId xmlns:a16="http://schemas.microsoft.com/office/drawing/2014/main" val="3415912005"/>
                    </a:ext>
                  </a:extLst>
                </a:gridCol>
              </a:tblGrid>
              <a:tr h="246734">
                <a:tc>
                  <a:txBody>
                    <a:bodyPr/>
                    <a:lstStyle/>
                    <a:p>
                      <a:pPr algn="ctr"/>
                      <a:r>
                        <a:rPr kumimoji="1" lang="ja-JP" altLang="en-US" sz="1000" b="1" dirty="0">
                          <a:latin typeface="Meiryo UI" panose="020B0604030504040204" pitchFamily="50" charset="-128"/>
                          <a:ea typeface="Meiryo UI" panose="020B0604030504040204" pitchFamily="50" charset="-128"/>
                        </a:rPr>
                        <a:t>災害支援協定の名称</a:t>
                      </a: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協定締結先の名称</a:t>
                      </a: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連絡先（電話番号）</a:t>
                      </a: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63778141"/>
                  </a:ext>
                </a:extLst>
              </a:tr>
              <a:tr h="246734">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48770387"/>
                  </a:ext>
                </a:extLst>
              </a:tr>
              <a:tr h="246734">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9594186"/>
                  </a:ext>
                </a:extLst>
              </a:tr>
              <a:tr h="246734">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77568616"/>
                  </a:ext>
                </a:extLst>
              </a:tr>
              <a:tr h="246734">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34057523"/>
                  </a:ext>
                </a:extLst>
              </a:tr>
            </a:tbl>
          </a:graphicData>
        </a:graphic>
      </p:graphicFrame>
      <p:sp>
        <p:nvSpPr>
          <p:cNvPr id="85" name="正方形/長方形 84">
            <a:extLst>
              <a:ext uri="{FF2B5EF4-FFF2-40B4-BE49-F238E27FC236}">
                <a16:creationId xmlns:a16="http://schemas.microsoft.com/office/drawing/2014/main" id="{588FD867-9CB9-4A7B-AD2E-923E10DD8231}"/>
              </a:ext>
            </a:extLst>
          </p:cNvPr>
          <p:cNvSpPr/>
          <p:nvPr/>
        </p:nvSpPr>
        <p:spPr>
          <a:xfrm>
            <a:off x="78825" y="5889899"/>
            <a:ext cx="7402024" cy="525270"/>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pPr marL="308410" indent="-308410">
              <a:buFont typeface="Wingdings" panose="05000000000000000000" pitchFamily="2" charset="2"/>
              <a:buChar char="ü"/>
            </a:pPr>
            <a:r>
              <a:rPr kumimoji="1" lang="ja-JP" altLang="en-US" sz="1079" dirty="0">
                <a:solidFill>
                  <a:srgbClr val="C00000"/>
                </a:solidFill>
                <a:latin typeface="Meiryo UI" panose="020B0604030504040204" pitchFamily="50" charset="-128"/>
                <a:ea typeface="Meiryo UI" panose="020B0604030504040204" pitchFamily="50" charset="-128"/>
              </a:rPr>
              <a:t>庁内関係各課や、災害時における他自治体の応援職員も分かるよう、仮置場や処理施設の位置図を掲載してください。</a:t>
            </a:r>
            <a:endParaRPr kumimoji="1" lang="en-US" altLang="ja-JP" sz="1079" dirty="0">
              <a:solidFill>
                <a:srgbClr val="C00000"/>
              </a:solidFill>
              <a:latin typeface="Meiryo UI" panose="020B0604030504040204" pitchFamily="50" charset="-128"/>
              <a:ea typeface="Meiryo UI" panose="020B0604030504040204" pitchFamily="50" charset="-128"/>
            </a:endParaRPr>
          </a:p>
          <a:p>
            <a:pPr marL="308410" indent="-308410">
              <a:buFont typeface="Wingdings" panose="05000000000000000000" pitchFamily="2" charset="2"/>
              <a:buChar char="ü"/>
            </a:pPr>
            <a:r>
              <a:rPr kumimoji="1" lang="ja-JP" altLang="en-US" sz="1079" dirty="0">
                <a:solidFill>
                  <a:srgbClr val="C00000"/>
                </a:solidFill>
                <a:latin typeface="Meiryo UI" panose="020B0604030504040204" pitchFamily="50" charset="-128"/>
                <a:ea typeface="Meiryo UI" panose="020B0604030504040204" pitchFamily="50" charset="-128"/>
              </a:rPr>
              <a:t>重機が配置される仮置場以外に、地区仮置場等も決まっている場合は追加してもらって構いません。</a:t>
            </a:r>
            <a:endParaRPr kumimoji="1" lang="en-US" altLang="ja-JP" sz="1079" dirty="0">
              <a:solidFill>
                <a:srgbClr val="C00000"/>
              </a:solidFill>
              <a:latin typeface="Meiryo UI" panose="020B0604030504040204" pitchFamily="50" charset="-128"/>
              <a:ea typeface="Meiryo UI" panose="020B0604030504040204" pitchFamily="50" charset="-128"/>
            </a:endParaRPr>
          </a:p>
          <a:p>
            <a:pPr marL="308410" indent="-308410">
              <a:buFont typeface="Wingdings" panose="05000000000000000000" pitchFamily="2" charset="2"/>
              <a:buChar char="ü"/>
            </a:pPr>
            <a:r>
              <a:rPr kumimoji="1" lang="ja-JP" altLang="en-US" sz="1079" dirty="0">
                <a:solidFill>
                  <a:srgbClr val="C00000"/>
                </a:solidFill>
                <a:latin typeface="Meiryo UI" panose="020B0604030504040204" pitchFamily="50" charset="-128"/>
                <a:ea typeface="Meiryo UI" panose="020B0604030504040204" pitchFamily="50" charset="-128"/>
              </a:rPr>
              <a:t>処理施設は、公共施設だけでなく、民間の産業廃棄物処理施設も掲載できれば追加してもらって構いません。</a:t>
            </a:r>
            <a:endParaRPr kumimoji="1" lang="en-US" altLang="ja-JP" sz="1079" dirty="0">
              <a:solidFill>
                <a:srgbClr val="C00000"/>
              </a:solidFill>
              <a:latin typeface="Meiryo UI" panose="020B0604030504040204" pitchFamily="50" charset="-128"/>
              <a:ea typeface="Meiryo UI" panose="020B0604030504040204" pitchFamily="50" charset="-128"/>
            </a:endParaRPr>
          </a:p>
        </p:txBody>
      </p:sp>
      <p:sp>
        <p:nvSpPr>
          <p:cNvPr id="87" name="正方形/長方形 86">
            <a:extLst>
              <a:ext uri="{FF2B5EF4-FFF2-40B4-BE49-F238E27FC236}">
                <a16:creationId xmlns:a16="http://schemas.microsoft.com/office/drawing/2014/main" id="{B9F597FA-4788-4E1D-A969-DE34DA250FE4}"/>
              </a:ext>
            </a:extLst>
          </p:cNvPr>
          <p:cNvSpPr/>
          <p:nvPr/>
        </p:nvSpPr>
        <p:spPr>
          <a:xfrm>
            <a:off x="5382939" y="2925937"/>
            <a:ext cx="2090924" cy="1238079"/>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pPr marL="185046" indent="-185046" algn="just">
              <a:buFont typeface="Wingdings" panose="05000000000000000000" pitchFamily="2" charset="2"/>
              <a:buChar char="ü"/>
            </a:pPr>
            <a:r>
              <a:rPr kumimoji="1" lang="ja-JP" altLang="en-US" sz="1100" dirty="0">
                <a:solidFill>
                  <a:srgbClr val="C00000"/>
                </a:solidFill>
                <a:latin typeface="Meiryo UI" panose="020B0604030504040204" pitchFamily="50" charset="-128"/>
                <a:ea typeface="Meiryo UI" panose="020B0604030504040204" pitchFamily="50" charset="-128"/>
              </a:rPr>
              <a:t>体制を構築するため、支援を要請可能な災害支援協定の名称、協定締結先、連絡先（電話番号）を記載して下さい。</a:t>
            </a:r>
            <a:endParaRPr kumimoji="1" lang="en-US" altLang="ja-JP" sz="1100" dirty="0">
              <a:solidFill>
                <a:srgbClr val="C00000"/>
              </a:solidFill>
              <a:latin typeface="Meiryo UI" panose="020B0604030504040204" pitchFamily="50" charset="-128"/>
              <a:ea typeface="Meiryo UI" panose="020B0604030504040204" pitchFamily="50" charset="-128"/>
            </a:endParaRPr>
          </a:p>
          <a:p>
            <a:pPr marL="185046" indent="-185046" algn="just">
              <a:buFont typeface="Wingdings" panose="05000000000000000000" pitchFamily="2" charset="2"/>
              <a:buChar char="ü"/>
            </a:pPr>
            <a:r>
              <a:rPr kumimoji="1" lang="ja-JP" altLang="en-US" sz="1100" dirty="0">
                <a:solidFill>
                  <a:srgbClr val="C00000"/>
                </a:solidFill>
                <a:latin typeface="Meiryo UI" panose="020B0604030504040204" pitchFamily="50" charset="-128"/>
                <a:ea typeface="Meiryo UI" panose="020B0604030504040204" pitchFamily="50" charset="-128"/>
              </a:rPr>
              <a:t>県が締結している協定も含めて記載してください。</a:t>
            </a:r>
            <a:endParaRPr kumimoji="1" lang="en-US" altLang="ja-JP" sz="1100" dirty="0">
              <a:solidFill>
                <a:srgbClr val="C00000"/>
              </a:solidFill>
              <a:latin typeface="Meiryo UI" panose="020B0604030504040204" pitchFamily="50" charset="-128"/>
              <a:ea typeface="Meiryo UI" panose="020B0604030504040204" pitchFamily="50" charset="-128"/>
            </a:endParaRPr>
          </a:p>
        </p:txBody>
      </p:sp>
      <p:graphicFrame>
        <p:nvGraphicFramePr>
          <p:cNvPr id="89" name="表 25">
            <a:extLst>
              <a:ext uri="{FF2B5EF4-FFF2-40B4-BE49-F238E27FC236}">
                <a16:creationId xmlns:a16="http://schemas.microsoft.com/office/drawing/2014/main" id="{3AD68CFD-0036-41D0-A774-356CA326D1CD}"/>
              </a:ext>
            </a:extLst>
          </p:cNvPr>
          <p:cNvGraphicFramePr>
            <a:graphicFrameLocks noGrp="1"/>
          </p:cNvGraphicFramePr>
          <p:nvPr>
            <p:extLst>
              <p:ext uri="{D42A27DB-BD31-4B8C-83A1-F6EECF244321}">
                <p14:modId xmlns:p14="http://schemas.microsoft.com/office/powerpoint/2010/main" val="3079812136"/>
              </p:ext>
            </p:extLst>
          </p:nvPr>
        </p:nvGraphicFramePr>
        <p:xfrm>
          <a:off x="2015455" y="8819157"/>
          <a:ext cx="5251303" cy="1788138"/>
        </p:xfrm>
        <a:graphic>
          <a:graphicData uri="http://schemas.openxmlformats.org/drawingml/2006/table">
            <a:tbl>
              <a:tblPr bandRow="1">
                <a:tableStyleId>{5C22544A-7EE6-4342-B048-85BDC9FD1C3A}</a:tableStyleId>
              </a:tblPr>
              <a:tblGrid>
                <a:gridCol w="1604726">
                  <a:extLst>
                    <a:ext uri="{9D8B030D-6E8A-4147-A177-3AD203B41FA5}">
                      <a16:colId xmlns:a16="http://schemas.microsoft.com/office/drawing/2014/main" val="2812437969"/>
                    </a:ext>
                  </a:extLst>
                </a:gridCol>
                <a:gridCol w="1604726">
                  <a:extLst>
                    <a:ext uri="{9D8B030D-6E8A-4147-A177-3AD203B41FA5}">
                      <a16:colId xmlns:a16="http://schemas.microsoft.com/office/drawing/2014/main" val="1886117905"/>
                    </a:ext>
                  </a:extLst>
                </a:gridCol>
                <a:gridCol w="794421">
                  <a:extLst>
                    <a:ext uri="{9D8B030D-6E8A-4147-A177-3AD203B41FA5}">
                      <a16:colId xmlns:a16="http://schemas.microsoft.com/office/drawing/2014/main" val="4136885723"/>
                    </a:ext>
                  </a:extLst>
                </a:gridCol>
                <a:gridCol w="613411">
                  <a:extLst>
                    <a:ext uri="{9D8B030D-6E8A-4147-A177-3AD203B41FA5}">
                      <a16:colId xmlns:a16="http://schemas.microsoft.com/office/drawing/2014/main" val="1715475864"/>
                    </a:ext>
                  </a:extLst>
                </a:gridCol>
                <a:gridCol w="634019">
                  <a:extLst>
                    <a:ext uri="{9D8B030D-6E8A-4147-A177-3AD203B41FA5}">
                      <a16:colId xmlns:a16="http://schemas.microsoft.com/office/drawing/2014/main" val="3415912005"/>
                    </a:ext>
                  </a:extLst>
                </a:gridCol>
              </a:tblGrid>
              <a:tr h="361877">
                <a:tc>
                  <a:txBody>
                    <a:bodyPr/>
                    <a:lstStyle/>
                    <a:p>
                      <a:pPr algn="ctr"/>
                      <a:r>
                        <a:rPr kumimoji="1" lang="ja-JP" altLang="en-US" sz="900" dirty="0">
                          <a:latin typeface="Meiryo UI" panose="020B0604030504040204" pitchFamily="50" charset="-128"/>
                          <a:ea typeface="Meiryo UI" panose="020B0604030504040204" pitchFamily="50" charset="-128"/>
                        </a:rPr>
                        <a:t>仮置場の名称</a:t>
                      </a:r>
                    </a:p>
                  </a:txBody>
                  <a:tcPr marL="98694" marR="98694" marT="49347" marB="4934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住所</a:t>
                      </a:r>
                    </a:p>
                  </a:txBody>
                  <a:tcPr marL="98694" marR="98694" marT="49347" marB="4934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面積</a:t>
                      </a:r>
                      <a:r>
                        <a:rPr kumimoji="1" lang="en-US" altLang="ja-JP" sz="900" baseline="30000" dirty="0">
                          <a:latin typeface="Meiryo UI" panose="020B0604030504040204" pitchFamily="50" charset="-128"/>
                          <a:ea typeface="Meiryo UI" panose="020B0604030504040204" pitchFamily="50" charset="-128"/>
                        </a:rPr>
                        <a:t>※</a:t>
                      </a:r>
                      <a:r>
                        <a:rPr kumimoji="1" lang="ja-JP" altLang="en-US" sz="900" baseline="30000" dirty="0">
                          <a:latin typeface="Meiryo UI" panose="020B0604030504040204" pitchFamily="50" charset="-128"/>
                          <a:ea typeface="Meiryo UI" panose="020B0604030504040204" pitchFamily="50" charset="-128"/>
                        </a:rPr>
                        <a:t>１</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m2</a:t>
                      </a:r>
                      <a:r>
                        <a:rPr kumimoji="1" lang="ja-JP" altLang="en-US" sz="900" dirty="0">
                          <a:latin typeface="Meiryo UI" panose="020B0604030504040204" pitchFamily="50" charset="-128"/>
                          <a:ea typeface="Meiryo UI" panose="020B0604030504040204" pitchFamily="50" charset="-128"/>
                        </a:rPr>
                        <a:t>）</a:t>
                      </a:r>
                    </a:p>
                  </a:txBody>
                  <a:tcPr marL="98694" marR="98694" marT="49347" marB="4934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土地の所管</a:t>
                      </a:r>
                    </a:p>
                  </a:txBody>
                  <a:tcPr marL="98694" marR="98694" marT="49347" marB="4934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900" dirty="0">
                          <a:latin typeface="Meiryo UI" panose="020B0604030504040204" pitchFamily="50" charset="-128"/>
                          <a:ea typeface="Meiryo UI" panose="020B0604030504040204" pitchFamily="50" charset="-128"/>
                        </a:rPr>
                        <a:t>優先順位</a:t>
                      </a:r>
                      <a:r>
                        <a:rPr kumimoji="1" lang="en-US" altLang="ja-JP" sz="900" baseline="30000" dirty="0">
                          <a:latin typeface="Meiryo UI" panose="020B0604030504040204" pitchFamily="50" charset="-128"/>
                          <a:ea typeface="Meiryo UI" panose="020B0604030504040204" pitchFamily="50" charset="-128"/>
                        </a:rPr>
                        <a:t>※</a:t>
                      </a:r>
                      <a:r>
                        <a:rPr kumimoji="1" lang="ja-JP" altLang="en-US" sz="900" baseline="30000" dirty="0">
                          <a:latin typeface="Meiryo UI" panose="020B0604030504040204" pitchFamily="50" charset="-128"/>
                          <a:ea typeface="Meiryo UI" panose="020B0604030504040204" pitchFamily="50" charset="-128"/>
                        </a:rPr>
                        <a:t>２</a:t>
                      </a:r>
                    </a:p>
                  </a:txBody>
                  <a:tcPr marL="98694" marR="98694" marT="49347" marB="4934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63778141"/>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48770387"/>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9594186"/>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74611277"/>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6584096"/>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66941757"/>
                  </a:ext>
                </a:extLst>
              </a:tr>
              <a:tr h="230285">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8694" marR="98694" marT="49347" marB="49347">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77568616"/>
                  </a:ext>
                </a:extLst>
              </a:tr>
            </a:tbl>
          </a:graphicData>
        </a:graphic>
      </p:graphicFrame>
      <p:sp>
        <p:nvSpPr>
          <p:cNvPr id="90" name="正方形/長方形 89">
            <a:extLst>
              <a:ext uri="{FF2B5EF4-FFF2-40B4-BE49-F238E27FC236}">
                <a16:creationId xmlns:a16="http://schemas.microsoft.com/office/drawing/2014/main" id="{C9B2AF84-188A-44CB-B881-C6F650E5C8FA}"/>
              </a:ext>
            </a:extLst>
          </p:cNvPr>
          <p:cNvSpPr/>
          <p:nvPr/>
        </p:nvSpPr>
        <p:spPr>
          <a:xfrm>
            <a:off x="2772248" y="10179478"/>
            <a:ext cx="4532613" cy="398510"/>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r>
              <a:rPr kumimoji="1" lang="en-US" altLang="ja-JP" sz="971" dirty="0">
                <a:solidFill>
                  <a:srgbClr val="C00000"/>
                </a:solidFill>
                <a:latin typeface="Meiryo UI" panose="020B0604030504040204" pitchFamily="50" charset="-128"/>
                <a:ea typeface="Meiryo UI" panose="020B0604030504040204" pitchFamily="50" charset="-128"/>
              </a:rPr>
              <a:t>※</a:t>
            </a:r>
            <a:r>
              <a:rPr kumimoji="1" lang="ja-JP" altLang="en-US" sz="971" dirty="0">
                <a:solidFill>
                  <a:srgbClr val="C00000"/>
                </a:solidFill>
                <a:latin typeface="Meiryo UI" panose="020B0604030504040204" pitchFamily="50" charset="-128"/>
                <a:ea typeface="Meiryo UI" panose="020B0604030504040204" pitchFamily="50" charset="-128"/>
              </a:rPr>
              <a:t>１：面積の列は、敷地面積ではなく、災害廃棄物を仮置き可能な面積を記載。</a:t>
            </a:r>
            <a:endParaRPr kumimoji="1" lang="en-US" altLang="ja-JP" sz="971" dirty="0">
              <a:solidFill>
                <a:srgbClr val="C00000"/>
              </a:solidFill>
              <a:latin typeface="Meiryo UI" panose="020B0604030504040204" pitchFamily="50" charset="-128"/>
              <a:ea typeface="Meiryo UI" panose="020B0604030504040204" pitchFamily="50" charset="-128"/>
            </a:endParaRPr>
          </a:p>
          <a:p>
            <a:r>
              <a:rPr kumimoji="1" lang="en-US" altLang="ja-JP" sz="971" dirty="0">
                <a:solidFill>
                  <a:srgbClr val="C00000"/>
                </a:solidFill>
                <a:latin typeface="Meiryo UI" panose="020B0604030504040204" pitchFamily="50" charset="-128"/>
                <a:ea typeface="Meiryo UI" panose="020B0604030504040204" pitchFamily="50" charset="-128"/>
              </a:rPr>
              <a:t>※</a:t>
            </a:r>
            <a:r>
              <a:rPr kumimoji="1" lang="ja-JP" altLang="en-US" sz="971" dirty="0">
                <a:solidFill>
                  <a:srgbClr val="C00000"/>
                </a:solidFill>
                <a:latin typeface="Meiryo UI" panose="020B0604030504040204" pitchFamily="50" charset="-128"/>
                <a:ea typeface="Meiryo UI" panose="020B0604030504040204" pitchFamily="50" charset="-128"/>
              </a:rPr>
              <a:t>２：優先順位の列は、数字を記載。</a:t>
            </a:r>
            <a:endParaRPr kumimoji="1" lang="en-US" altLang="ja-JP" sz="971" dirty="0">
              <a:solidFill>
                <a:srgbClr val="C00000"/>
              </a:solidFill>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4B004240-37AD-453F-B95E-E11A1CBB4185}"/>
              </a:ext>
            </a:extLst>
          </p:cNvPr>
          <p:cNvSpPr/>
          <p:nvPr/>
        </p:nvSpPr>
        <p:spPr>
          <a:xfrm>
            <a:off x="3194614" y="3224084"/>
            <a:ext cx="2108905" cy="905955"/>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pPr algn="just"/>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注：消防団の本来業務は消防補助（人命救助等）であるため、調整の上、業務の優先順位を踏まえて可能な範囲で災害廃棄物処理についても協力を得られると良い。</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just"/>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注：道路・建物被害は災害廃棄物処理に係ることから、情報を集約すると考えられる土木・建設課を含めて体制を記載してください。</a:t>
            </a:r>
            <a:endParaRPr kumimoji="1" lang="en-US" altLang="ja-JP" sz="800" dirty="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F6AB8D44-5907-0BAF-1C26-1EFEA2868986}"/>
              </a:ext>
            </a:extLst>
          </p:cNvPr>
          <p:cNvSpPr/>
          <p:nvPr/>
        </p:nvSpPr>
        <p:spPr>
          <a:xfrm>
            <a:off x="5771272" y="170678"/>
            <a:ext cx="404939" cy="1947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a:t>
            </a:r>
          </a:p>
        </p:txBody>
      </p:sp>
      <p:sp>
        <p:nvSpPr>
          <p:cNvPr id="3" name="正方形/長方形 2">
            <a:extLst>
              <a:ext uri="{FF2B5EF4-FFF2-40B4-BE49-F238E27FC236}">
                <a16:creationId xmlns:a16="http://schemas.microsoft.com/office/drawing/2014/main" id="{9D12DC7B-0781-07E7-0429-A1CF85DD72A6}"/>
              </a:ext>
            </a:extLst>
          </p:cNvPr>
          <p:cNvSpPr/>
          <p:nvPr/>
        </p:nvSpPr>
        <p:spPr>
          <a:xfrm>
            <a:off x="6379965" y="170678"/>
            <a:ext cx="404939" cy="1947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a:t>
            </a:r>
          </a:p>
        </p:txBody>
      </p:sp>
      <p:sp>
        <p:nvSpPr>
          <p:cNvPr id="4" name="矢印: 左右 3">
            <a:extLst>
              <a:ext uri="{FF2B5EF4-FFF2-40B4-BE49-F238E27FC236}">
                <a16:creationId xmlns:a16="http://schemas.microsoft.com/office/drawing/2014/main" id="{1C5FD95D-994C-0ABE-2457-D4FDD514E898}"/>
              </a:ext>
            </a:extLst>
          </p:cNvPr>
          <p:cNvSpPr/>
          <p:nvPr/>
        </p:nvSpPr>
        <p:spPr>
          <a:xfrm rot="10800000">
            <a:off x="2279649" y="1577842"/>
            <a:ext cx="421477" cy="180206"/>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5" name="矢印: 左右 4">
            <a:extLst>
              <a:ext uri="{FF2B5EF4-FFF2-40B4-BE49-F238E27FC236}">
                <a16:creationId xmlns:a16="http://schemas.microsoft.com/office/drawing/2014/main" id="{BE254259-54E5-FA3F-0BFF-43D29D8E8485}"/>
              </a:ext>
            </a:extLst>
          </p:cNvPr>
          <p:cNvSpPr/>
          <p:nvPr/>
        </p:nvSpPr>
        <p:spPr>
          <a:xfrm rot="10800000">
            <a:off x="4509926" y="1577842"/>
            <a:ext cx="685705" cy="185371"/>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F0F1329D-C9D7-8ADD-9736-4DB05ED591DC}"/>
              </a:ext>
            </a:extLst>
          </p:cNvPr>
          <p:cNvSpPr/>
          <p:nvPr/>
        </p:nvSpPr>
        <p:spPr>
          <a:xfrm>
            <a:off x="3812555" y="2897634"/>
            <a:ext cx="1109836" cy="216000"/>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kumimoji="1" lang="ja-JP" altLang="en-US" sz="1100" dirty="0">
                <a:latin typeface="Meiryo UI" panose="020B0604030504040204" pitchFamily="50" charset="-128"/>
                <a:ea typeface="Meiryo UI" panose="020B0604030504040204" pitchFamily="50" charset="-128"/>
              </a:rPr>
              <a:t>●●係（●名）</a:t>
            </a:r>
          </a:p>
        </p:txBody>
      </p:sp>
      <p:sp>
        <p:nvSpPr>
          <p:cNvPr id="52" name="正方形/長方形 51">
            <a:extLst>
              <a:ext uri="{FF2B5EF4-FFF2-40B4-BE49-F238E27FC236}">
                <a16:creationId xmlns:a16="http://schemas.microsoft.com/office/drawing/2014/main" id="{A12B687F-1E44-4AFD-8BF9-81EF736CC131}"/>
              </a:ext>
            </a:extLst>
          </p:cNvPr>
          <p:cNvSpPr/>
          <p:nvPr/>
        </p:nvSpPr>
        <p:spPr>
          <a:xfrm>
            <a:off x="3409190" y="2320182"/>
            <a:ext cx="1626360" cy="216000"/>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kumimoji="1" lang="ja-JP" altLang="en-US" sz="1100" dirty="0">
                <a:latin typeface="Meiryo UI" panose="020B0604030504040204" pitchFamily="50" charset="-128"/>
                <a:ea typeface="Meiryo UI" panose="020B0604030504040204" pitchFamily="50" charset="-128"/>
              </a:rPr>
              <a:t>●●町●●課（●●班）</a:t>
            </a:r>
          </a:p>
        </p:txBody>
      </p:sp>
      <p:sp>
        <p:nvSpPr>
          <p:cNvPr id="15" name="正方形/長方形 14">
            <a:extLst>
              <a:ext uri="{FF2B5EF4-FFF2-40B4-BE49-F238E27FC236}">
                <a16:creationId xmlns:a16="http://schemas.microsoft.com/office/drawing/2014/main" id="{1D50ED12-2FF3-D071-1B2F-3715D670F21B}"/>
              </a:ext>
            </a:extLst>
          </p:cNvPr>
          <p:cNvSpPr/>
          <p:nvPr/>
        </p:nvSpPr>
        <p:spPr>
          <a:xfrm>
            <a:off x="1816695" y="2487740"/>
            <a:ext cx="1224955" cy="43961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185046" indent="-185046">
              <a:buFont typeface="Arial" panose="020B0604020202020204" pitchFamily="34" charset="0"/>
              <a:buChar char="•"/>
            </a:pPr>
            <a:r>
              <a:rPr kumimoji="1" lang="ja-JP" altLang="en-US" sz="1050">
                <a:latin typeface="Meiryo UI" panose="020B0604030504040204" pitchFamily="50" charset="-128"/>
                <a:ea typeface="Meiryo UI" panose="020B0604030504040204" pitchFamily="50" charset="-128"/>
              </a:rPr>
              <a:t>り災</a:t>
            </a:r>
            <a:r>
              <a:rPr kumimoji="1" lang="ja-JP" altLang="en-US" sz="1050" dirty="0">
                <a:latin typeface="Meiryo UI" panose="020B0604030504040204" pitchFamily="50" charset="-128"/>
                <a:ea typeface="Meiryo UI" panose="020B0604030504040204" pitchFamily="50" charset="-128"/>
              </a:rPr>
              <a:t>証明発行</a:t>
            </a:r>
            <a:endParaRPr kumimoji="1" lang="en-US" altLang="ja-JP" sz="1050" dirty="0">
              <a:latin typeface="Meiryo UI" panose="020B0604030504040204" pitchFamily="50" charset="-128"/>
              <a:ea typeface="Meiryo UI" panose="020B0604030504040204" pitchFamily="50" charset="-128"/>
            </a:endParaRPr>
          </a:p>
          <a:p>
            <a:pPr marL="185046" indent="-185046">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災害ボランティア</a:t>
            </a:r>
          </a:p>
        </p:txBody>
      </p:sp>
      <p:sp>
        <p:nvSpPr>
          <p:cNvPr id="21" name="正方形/長方形 20">
            <a:extLst>
              <a:ext uri="{FF2B5EF4-FFF2-40B4-BE49-F238E27FC236}">
                <a16:creationId xmlns:a16="http://schemas.microsoft.com/office/drawing/2014/main" id="{D948A4F6-5205-26FE-4BAA-B3336A6629DE}"/>
              </a:ext>
            </a:extLst>
          </p:cNvPr>
          <p:cNvSpPr/>
          <p:nvPr/>
        </p:nvSpPr>
        <p:spPr>
          <a:xfrm>
            <a:off x="1770087" y="3069209"/>
            <a:ext cx="1215930" cy="23279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85046" indent="-185046">
              <a:buFont typeface="Arial" panose="020B0604020202020204" pitchFamily="34" charset="0"/>
              <a:buChar char="•"/>
            </a:pPr>
            <a:r>
              <a:rPr kumimoji="1" lang="ja-JP" altLang="en-US" sz="1050">
                <a:latin typeface="Meiryo UI" panose="020B0604030504040204" pitchFamily="50" charset="-128"/>
                <a:ea typeface="Meiryo UI" panose="020B0604030504040204" pitchFamily="50" charset="-128"/>
              </a:rPr>
              <a:t>災害用</a:t>
            </a:r>
            <a:r>
              <a:rPr kumimoji="1" lang="ja-JP" altLang="en-US" sz="1050" dirty="0">
                <a:latin typeface="Meiryo UI" panose="020B0604030504040204" pitchFamily="50" charset="-128"/>
                <a:ea typeface="Meiryo UI" panose="020B0604030504040204" pitchFamily="50" charset="-128"/>
              </a:rPr>
              <a:t>トイレ</a:t>
            </a:r>
          </a:p>
        </p:txBody>
      </p:sp>
      <p:sp>
        <p:nvSpPr>
          <p:cNvPr id="22" name="正方形/長方形 21">
            <a:extLst>
              <a:ext uri="{FF2B5EF4-FFF2-40B4-BE49-F238E27FC236}">
                <a16:creationId xmlns:a16="http://schemas.microsoft.com/office/drawing/2014/main" id="{94C941DF-36AA-F066-B47F-A81A2B39E6B4}"/>
              </a:ext>
            </a:extLst>
          </p:cNvPr>
          <p:cNvSpPr/>
          <p:nvPr/>
        </p:nvSpPr>
        <p:spPr>
          <a:xfrm>
            <a:off x="374651" y="2897634"/>
            <a:ext cx="2546350" cy="171651"/>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●●課（●●班）</a:t>
            </a:r>
          </a:p>
        </p:txBody>
      </p:sp>
      <p:sp>
        <p:nvSpPr>
          <p:cNvPr id="26" name="正方形/長方形 25">
            <a:extLst>
              <a:ext uri="{FF2B5EF4-FFF2-40B4-BE49-F238E27FC236}">
                <a16:creationId xmlns:a16="http://schemas.microsoft.com/office/drawing/2014/main" id="{58D32C18-EA9A-991D-E8B1-5A3C0F2BF188}"/>
              </a:ext>
            </a:extLst>
          </p:cNvPr>
          <p:cNvSpPr/>
          <p:nvPr/>
        </p:nvSpPr>
        <p:spPr>
          <a:xfrm>
            <a:off x="374651" y="3329682"/>
            <a:ext cx="2546350" cy="171651"/>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●●課（●●班）</a:t>
            </a:r>
          </a:p>
        </p:txBody>
      </p:sp>
      <p:sp>
        <p:nvSpPr>
          <p:cNvPr id="27" name="矢印: 左右 26">
            <a:extLst>
              <a:ext uri="{FF2B5EF4-FFF2-40B4-BE49-F238E27FC236}">
                <a16:creationId xmlns:a16="http://schemas.microsoft.com/office/drawing/2014/main" id="{61B34CA5-176E-A56D-47EC-1AC1C6F19264}"/>
              </a:ext>
            </a:extLst>
          </p:cNvPr>
          <p:cNvSpPr/>
          <p:nvPr/>
        </p:nvSpPr>
        <p:spPr>
          <a:xfrm rot="5400000">
            <a:off x="3312194" y="1978694"/>
            <a:ext cx="487680" cy="142172"/>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28" name="矢印: 左右 27">
            <a:extLst>
              <a:ext uri="{FF2B5EF4-FFF2-40B4-BE49-F238E27FC236}">
                <a16:creationId xmlns:a16="http://schemas.microsoft.com/office/drawing/2014/main" id="{5C23F820-420B-C153-BCCB-6BBF29BB5C50}"/>
              </a:ext>
            </a:extLst>
          </p:cNvPr>
          <p:cNvSpPr/>
          <p:nvPr/>
        </p:nvSpPr>
        <p:spPr>
          <a:xfrm rot="10800000">
            <a:off x="5204459" y="2052204"/>
            <a:ext cx="342901" cy="188075"/>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29" name="矢印: 左右 28">
            <a:extLst>
              <a:ext uri="{FF2B5EF4-FFF2-40B4-BE49-F238E27FC236}">
                <a16:creationId xmlns:a16="http://schemas.microsoft.com/office/drawing/2014/main" id="{342585FA-4C25-42CC-A99C-9889E2E1A10A}"/>
              </a:ext>
            </a:extLst>
          </p:cNvPr>
          <p:cNvSpPr/>
          <p:nvPr/>
        </p:nvSpPr>
        <p:spPr>
          <a:xfrm rot="10800000">
            <a:off x="2987748" y="2097926"/>
            <a:ext cx="265991" cy="165214"/>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
        <p:nvSpPr>
          <p:cNvPr id="54" name="正方形/長方形 53">
            <a:extLst>
              <a:ext uri="{FF2B5EF4-FFF2-40B4-BE49-F238E27FC236}">
                <a16:creationId xmlns:a16="http://schemas.microsoft.com/office/drawing/2014/main" id="{6DFA7EA0-A177-41D8-BB7C-F5919D06ABA7}"/>
              </a:ext>
            </a:extLst>
          </p:cNvPr>
          <p:cNvSpPr/>
          <p:nvPr/>
        </p:nvSpPr>
        <p:spPr>
          <a:xfrm>
            <a:off x="193415" y="1113034"/>
            <a:ext cx="1655379"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全国市長会・町村会</a:t>
            </a:r>
          </a:p>
        </p:txBody>
      </p:sp>
      <p:sp>
        <p:nvSpPr>
          <p:cNvPr id="56" name="矢印: 左右 55">
            <a:extLst>
              <a:ext uri="{FF2B5EF4-FFF2-40B4-BE49-F238E27FC236}">
                <a16:creationId xmlns:a16="http://schemas.microsoft.com/office/drawing/2014/main" id="{FFB133CE-EE8F-4A15-BA32-459D63D47546}"/>
              </a:ext>
            </a:extLst>
          </p:cNvPr>
          <p:cNvSpPr/>
          <p:nvPr/>
        </p:nvSpPr>
        <p:spPr>
          <a:xfrm rot="5400000">
            <a:off x="68017" y="1614136"/>
            <a:ext cx="684283" cy="166017"/>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pic>
        <p:nvPicPr>
          <p:cNvPr id="11" name="図 10">
            <a:extLst>
              <a:ext uri="{FF2B5EF4-FFF2-40B4-BE49-F238E27FC236}">
                <a16:creationId xmlns:a16="http://schemas.microsoft.com/office/drawing/2014/main" id="{7F1166FB-8CFB-4573-3131-5E8ABD3057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52860"/>
            <a:ext cx="7559675" cy="255950"/>
          </a:xfrm>
          <a:prstGeom prst="rect">
            <a:avLst/>
          </a:prstGeom>
        </p:spPr>
      </p:pic>
      <p:sp>
        <p:nvSpPr>
          <p:cNvPr id="60" name="正方形/長方形 59">
            <a:extLst>
              <a:ext uri="{FF2B5EF4-FFF2-40B4-BE49-F238E27FC236}">
                <a16:creationId xmlns:a16="http://schemas.microsoft.com/office/drawing/2014/main" id="{5170CC29-DE15-423E-8A92-B0247D77E5E9}"/>
              </a:ext>
            </a:extLst>
          </p:cNvPr>
          <p:cNvSpPr/>
          <p:nvPr/>
        </p:nvSpPr>
        <p:spPr>
          <a:xfrm>
            <a:off x="5713209" y="2333722"/>
            <a:ext cx="1528882" cy="252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●●一部事務組合</a:t>
            </a:r>
          </a:p>
        </p:txBody>
      </p:sp>
      <p:sp>
        <p:nvSpPr>
          <p:cNvPr id="61" name="正方形/長方形 60">
            <a:extLst>
              <a:ext uri="{FF2B5EF4-FFF2-40B4-BE49-F238E27FC236}">
                <a16:creationId xmlns:a16="http://schemas.microsoft.com/office/drawing/2014/main" id="{74DB7C83-B739-4573-A412-3179AB55CDB5}"/>
              </a:ext>
            </a:extLst>
          </p:cNvPr>
          <p:cNvSpPr/>
          <p:nvPr/>
        </p:nvSpPr>
        <p:spPr>
          <a:xfrm>
            <a:off x="439824" y="789908"/>
            <a:ext cx="1655379" cy="21600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全国知事会</a:t>
            </a:r>
          </a:p>
        </p:txBody>
      </p:sp>
      <p:sp>
        <p:nvSpPr>
          <p:cNvPr id="62" name="矢印: 左右 61">
            <a:extLst>
              <a:ext uri="{FF2B5EF4-FFF2-40B4-BE49-F238E27FC236}">
                <a16:creationId xmlns:a16="http://schemas.microsoft.com/office/drawing/2014/main" id="{4C274236-C688-47D7-A0EA-4C4964F0043C}"/>
              </a:ext>
            </a:extLst>
          </p:cNvPr>
          <p:cNvSpPr/>
          <p:nvPr/>
        </p:nvSpPr>
        <p:spPr>
          <a:xfrm rot="5400000">
            <a:off x="1747302" y="1221676"/>
            <a:ext cx="494515" cy="141187"/>
          </a:xfrm>
          <a:prstGeom prst="leftRightArrow">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115">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91386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四角形: 角を丸くする 36">
            <a:extLst>
              <a:ext uri="{FF2B5EF4-FFF2-40B4-BE49-F238E27FC236}">
                <a16:creationId xmlns:a16="http://schemas.microsoft.com/office/drawing/2014/main" id="{3E3929C8-C8C1-4859-8221-41638307307A}"/>
              </a:ext>
            </a:extLst>
          </p:cNvPr>
          <p:cNvSpPr/>
          <p:nvPr/>
        </p:nvSpPr>
        <p:spPr>
          <a:xfrm>
            <a:off x="177245" y="9401704"/>
            <a:ext cx="7221086" cy="1213945"/>
          </a:xfrm>
          <a:prstGeom prst="roundRect">
            <a:avLst>
              <a:gd name="adj" fmla="val 3977"/>
            </a:avLst>
          </a:prstGeom>
          <a:solidFill>
            <a:schemeClr val="bg1"/>
          </a:solidFill>
          <a:ln w="127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38" name="四角形: 角を丸くする 37">
            <a:extLst>
              <a:ext uri="{FF2B5EF4-FFF2-40B4-BE49-F238E27FC236}">
                <a16:creationId xmlns:a16="http://schemas.microsoft.com/office/drawing/2014/main" id="{FE3C5EF1-527D-40AC-B61C-0D588769D644}"/>
              </a:ext>
            </a:extLst>
          </p:cNvPr>
          <p:cNvSpPr/>
          <p:nvPr/>
        </p:nvSpPr>
        <p:spPr>
          <a:xfrm>
            <a:off x="186666" y="9146949"/>
            <a:ext cx="3216492" cy="268372"/>
          </a:xfrm>
          <a:prstGeom prst="roundRect">
            <a:avLst/>
          </a:prstGeom>
          <a:solidFill>
            <a:schemeClr val="bg1"/>
          </a:solidFill>
          <a:ln w="127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95" b="1" dirty="0">
                <a:latin typeface="Meiryo UI" panose="020B0604030504040204" pitchFamily="50" charset="-128"/>
                <a:ea typeface="Meiryo UI" panose="020B0604030504040204" pitchFamily="50" charset="-128"/>
              </a:rPr>
              <a:t>該当する</a:t>
            </a:r>
            <a:r>
              <a:rPr kumimoji="1" lang="zh-TW" altLang="en-US" sz="1295" b="1" dirty="0">
                <a:latin typeface="Meiryo UI" panose="020B0604030504040204" pitchFamily="50" charset="-128"/>
                <a:ea typeface="Meiryo UI" panose="020B0604030504040204" pitchFamily="50" charset="-128"/>
              </a:rPr>
              <a:t>「災害廃棄物対策指針</a:t>
            </a:r>
            <a:r>
              <a:rPr kumimoji="1" lang="en-US" altLang="zh-TW" sz="1295" b="1" dirty="0">
                <a:latin typeface="Meiryo UI" panose="020B0604030504040204" pitchFamily="50" charset="-128"/>
                <a:ea typeface="Meiryo UI" panose="020B0604030504040204" pitchFamily="50" charset="-128"/>
              </a:rPr>
              <a:t>_</a:t>
            </a:r>
            <a:r>
              <a:rPr kumimoji="1" lang="zh-TW" altLang="en-US" sz="1295" b="1" dirty="0">
                <a:latin typeface="Meiryo UI" panose="020B0604030504040204" pitchFamily="50" charset="-128"/>
                <a:ea typeface="Meiryo UI" panose="020B0604030504040204" pitchFamily="50" charset="-128"/>
              </a:rPr>
              <a:t>技術資料」</a:t>
            </a:r>
            <a:endParaRPr kumimoji="1" lang="ja-JP" altLang="en-US" sz="1295" b="1" dirty="0">
              <a:latin typeface="Meiryo UI" panose="020B0604030504040204" pitchFamily="50" charset="-128"/>
              <a:ea typeface="Meiryo UI" panose="020B0604030504040204" pitchFamily="50" charset="-128"/>
            </a:endParaRPr>
          </a:p>
        </p:txBody>
      </p:sp>
      <p:graphicFrame>
        <p:nvGraphicFramePr>
          <p:cNvPr id="6" name="表 6">
            <a:extLst>
              <a:ext uri="{FF2B5EF4-FFF2-40B4-BE49-F238E27FC236}">
                <a16:creationId xmlns:a16="http://schemas.microsoft.com/office/drawing/2014/main" id="{88562B5F-976E-434B-ADD9-A8034877A419}"/>
              </a:ext>
            </a:extLst>
          </p:cNvPr>
          <p:cNvGraphicFramePr>
            <a:graphicFrameLocks noGrp="1"/>
          </p:cNvGraphicFramePr>
          <p:nvPr>
            <p:extLst>
              <p:ext uri="{D42A27DB-BD31-4B8C-83A1-F6EECF244321}">
                <p14:modId xmlns:p14="http://schemas.microsoft.com/office/powerpoint/2010/main" val="2308689111"/>
              </p:ext>
            </p:extLst>
          </p:nvPr>
        </p:nvGraphicFramePr>
        <p:xfrm>
          <a:off x="338451" y="279744"/>
          <a:ext cx="6844561" cy="6056404"/>
        </p:xfrm>
        <a:graphic>
          <a:graphicData uri="http://schemas.openxmlformats.org/drawingml/2006/table">
            <a:tbl>
              <a:tblPr bandRow="1">
                <a:tableStyleId>{5C22544A-7EE6-4342-B048-85BDC9FD1C3A}</a:tableStyleId>
              </a:tblPr>
              <a:tblGrid>
                <a:gridCol w="740202">
                  <a:extLst>
                    <a:ext uri="{9D8B030D-6E8A-4147-A177-3AD203B41FA5}">
                      <a16:colId xmlns:a16="http://schemas.microsoft.com/office/drawing/2014/main" val="2005018227"/>
                    </a:ext>
                  </a:extLst>
                </a:gridCol>
                <a:gridCol w="4792907">
                  <a:extLst>
                    <a:ext uri="{9D8B030D-6E8A-4147-A177-3AD203B41FA5}">
                      <a16:colId xmlns:a16="http://schemas.microsoft.com/office/drawing/2014/main" val="1494658054"/>
                    </a:ext>
                  </a:extLst>
                </a:gridCol>
                <a:gridCol w="327863">
                  <a:extLst>
                    <a:ext uri="{9D8B030D-6E8A-4147-A177-3AD203B41FA5}">
                      <a16:colId xmlns:a16="http://schemas.microsoft.com/office/drawing/2014/main" val="2216519965"/>
                    </a:ext>
                  </a:extLst>
                </a:gridCol>
                <a:gridCol w="327863">
                  <a:extLst>
                    <a:ext uri="{9D8B030D-6E8A-4147-A177-3AD203B41FA5}">
                      <a16:colId xmlns:a16="http://schemas.microsoft.com/office/drawing/2014/main" val="2049653407"/>
                    </a:ext>
                  </a:extLst>
                </a:gridCol>
                <a:gridCol w="327863">
                  <a:extLst>
                    <a:ext uri="{9D8B030D-6E8A-4147-A177-3AD203B41FA5}">
                      <a16:colId xmlns:a16="http://schemas.microsoft.com/office/drawing/2014/main" val="2749995618"/>
                    </a:ext>
                  </a:extLst>
                </a:gridCol>
                <a:gridCol w="327863">
                  <a:extLst>
                    <a:ext uri="{9D8B030D-6E8A-4147-A177-3AD203B41FA5}">
                      <a16:colId xmlns:a16="http://schemas.microsoft.com/office/drawing/2014/main" val="3271993661"/>
                    </a:ext>
                  </a:extLst>
                </a:gridCol>
              </a:tblGrid>
              <a:tr h="231905">
                <a:tc rowSpan="2" gridSpan="2">
                  <a:txBody>
                    <a:bodyPr/>
                    <a:lstStyle/>
                    <a:p>
                      <a:pPr algn="ctr"/>
                      <a:r>
                        <a:rPr kumimoji="1" lang="ja-JP" altLang="en-US" sz="1200" b="1" dirty="0">
                          <a:latin typeface="Meiryo UI" panose="020B0604030504040204" pitchFamily="50" charset="-128"/>
                          <a:ea typeface="Meiryo UI" panose="020B0604030504040204" pitchFamily="50" charset="-128"/>
                        </a:rPr>
                        <a:t>業務概要</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solidFill>
                      <a:schemeClr val="bg1">
                        <a:lumMod val="85000"/>
                      </a:schemeClr>
                    </a:solidFill>
                  </a:tcPr>
                </a:tc>
                <a:tc rowSpan="2" hMerge="1">
                  <a:txBody>
                    <a:bodyPr/>
                    <a:lstStyle/>
                    <a:p>
                      <a:pPr algn="ctr"/>
                      <a:r>
                        <a:rPr kumimoji="1" lang="ja-JP" altLang="en-US" sz="1200" b="1" dirty="0">
                          <a:latin typeface="Meiryo UI" panose="020B0604030504040204" pitchFamily="50" charset="-128"/>
                          <a:ea typeface="Meiryo UI" panose="020B0604030504040204" pitchFamily="50" charset="-128"/>
                        </a:rPr>
                        <a:t>業務概要</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gridSpan="4">
                  <a:txBody>
                    <a:bodyPr/>
                    <a:lstStyle/>
                    <a:p>
                      <a:pPr algn="ctr"/>
                      <a:r>
                        <a:rPr kumimoji="1" lang="ja-JP" altLang="en-US" sz="1050" b="1" dirty="0">
                          <a:latin typeface="Meiryo UI" panose="020B0604030504040204" pitchFamily="50" charset="-128"/>
                          <a:ea typeface="Meiryo UI" panose="020B0604030504040204" pitchFamily="50" charset="-128"/>
                        </a:rPr>
                        <a:t>業務実施期間</a:t>
                      </a:r>
                      <a:r>
                        <a:rPr kumimoji="1" lang="en-US" altLang="ja-JP" sz="1050" b="1" baseline="30000" dirty="0">
                          <a:latin typeface="Meiryo UI" panose="020B0604030504040204" pitchFamily="50" charset="-128"/>
                          <a:ea typeface="Meiryo UI" panose="020B0604030504040204" pitchFamily="50" charset="-128"/>
                        </a:rPr>
                        <a:t>※</a:t>
                      </a:r>
                      <a:r>
                        <a:rPr kumimoji="1" lang="ja-JP" altLang="en-US" sz="1050" b="1" baseline="30000" dirty="0">
                          <a:latin typeface="Meiryo UI" panose="020B0604030504040204" pitchFamily="50" charset="-128"/>
                          <a:ea typeface="Meiryo UI" panose="020B0604030504040204" pitchFamily="50" charset="-128"/>
                        </a:rPr>
                        <a:t>１</a:t>
                      </a:r>
                      <a:endParaRPr kumimoji="1" lang="en-US" altLang="ja-JP" sz="105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790601952"/>
                  </a:ext>
                </a:extLst>
              </a:tr>
              <a:tr h="927622">
                <a:tc gridSpan="2" vMerge="1">
                  <a:txBody>
                    <a:bodyPr/>
                    <a:lstStyle/>
                    <a:p>
                      <a:endParaRPr kumimoji="1" lang="ja-JP" altLang="en-US" sz="1000" dirty="0"/>
                    </a:p>
                  </a:txBody>
                  <a:tcPr/>
                </a:tc>
                <a:tc hMerge="1" vMerge="1">
                  <a:txBody>
                    <a:bodyPr/>
                    <a:lstStyle/>
                    <a:p>
                      <a:endParaRPr kumimoji="1" lang="ja-JP" altLang="en-US" sz="1000" dirty="0"/>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初動期</a:t>
                      </a:r>
                    </a:p>
                  </a:txBody>
                  <a:tcPr marL="36000" marR="36000" marT="36000" marB="3600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応急対応前半</a:t>
                      </a:r>
                    </a:p>
                  </a:txBody>
                  <a:tcPr marL="36000" marR="36000" marT="36000" marB="3600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応急対応後半</a:t>
                      </a:r>
                    </a:p>
                  </a:txBody>
                  <a:tcPr marL="36000" marR="36000" marT="36000" marB="3600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復旧・復興期</a:t>
                      </a:r>
                    </a:p>
                  </a:txBody>
                  <a:tcPr marL="36000" marR="36000" marT="36000" marB="3600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882616928"/>
                  </a:ext>
                </a:extLst>
              </a:tr>
              <a:tr h="231905">
                <a:tc rowSpan="4">
                  <a:txBody>
                    <a:bodyPr/>
                    <a:lstStyle/>
                    <a:p>
                      <a:pPr algn="ctr"/>
                      <a:r>
                        <a:rPr kumimoji="1" lang="ja-JP" altLang="en-US" sz="1100" b="1" dirty="0">
                          <a:latin typeface="Meiryo UI" panose="020B0604030504040204" pitchFamily="50" charset="-128"/>
                          <a:ea typeface="Meiryo UI" panose="020B0604030504040204" pitchFamily="50" charset="-128"/>
                        </a:rPr>
                        <a:t>業務総括</a:t>
                      </a:r>
                      <a:endParaRPr kumimoji="1" lang="en-US" altLang="ja-JP" sz="110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B w="9525" cap="flat" cmpd="sng" algn="ctr">
                      <a:solidFill>
                        <a:schemeClr val="bg1">
                          <a:lumMod val="50000"/>
                        </a:schemeClr>
                      </a:solidFill>
                      <a:prstDash val="solid"/>
                      <a:round/>
                      <a:headEnd type="none" w="med" len="med"/>
                      <a:tailEnd type="none" w="med" len="med"/>
                    </a:lnB>
                    <a:solidFill>
                      <a:srgbClr val="F8C5AC"/>
                    </a:solidFill>
                  </a:tcPr>
                </a:tc>
                <a:tc>
                  <a:txBody>
                    <a:bodyPr/>
                    <a:lstStyle/>
                    <a:p>
                      <a:r>
                        <a:rPr kumimoji="1" lang="ja-JP" altLang="en-US" sz="1050" dirty="0">
                          <a:latin typeface="Meiryo UI" panose="020B0604030504040204" pitchFamily="50" charset="-128"/>
                          <a:ea typeface="Meiryo UI" panose="020B0604030504040204" pitchFamily="50" charset="-128"/>
                        </a:rPr>
                        <a:t>職員の安全確保、安否及び参集状況の確認、配置の決定</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82887321"/>
                  </a:ext>
                </a:extLst>
              </a:tr>
              <a:tr h="231905">
                <a:tc vMerge="1">
                  <a:txBody>
                    <a:bodyPr/>
                    <a:lstStyle/>
                    <a:p>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被害状況（建物、インフラ、処理施設）等の情報統括・一元管理</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882545830"/>
                  </a:ext>
                </a:extLst>
              </a:tr>
              <a:tr h="231905">
                <a:tc vMerge="1">
                  <a:txBody>
                    <a:bodyPr/>
                    <a:lstStyle/>
                    <a:p>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2">
                        <a:lumMod val="20000"/>
                        <a:lumOff val="8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災害対策本部の対応（本部会議への出席等）</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703198113"/>
                  </a:ext>
                </a:extLst>
              </a:tr>
              <a:tr h="231905">
                <a:tc vMerge="1">
                  <a:txBody>
                    <a:bodyPr/>
                    <a:lstStyle/>
                    <a:p>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災害廃棄物処理事業の指揮命令及び統括</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708426481"/>
                  </a:ext>
                </a:extLst>
              </a:tr>
              <a:tr h="231905">
                <a:tc rowSpan="2">
                  <a:txBody>
                    <a:bodyPr/>
                    <a:lstStyle/>
                    <a:p>
                      <a:pPr algn="ctr"/>
                      <a:r>
                        <a:rPr kumimoji="1" lang="ja-JP" altLang="en-US" sz="1100" b="1" dirty="0">
                          <a:latin typeface="Meiryo UI" panose="020B0604030504040204" pitchFamily="50" charset="-128"/>
                          <a:ea typeface="Meiryo UI" panose="020B0604030504040204" pitchFamily="50" charset="-128"/>
                        </a:rPr>
                        <a:t>住民対応</a:t>
                      </a:r>
                      <a:endParaRPr kumimoji="1" lang="en-US" altLang="ja-JP" sz="110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E0C7E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住民、事業者、災害ボランティア等への広報</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725561553"/>
                  </a:ext>
                </a:extLst>
              </a:tr>
              <a:tr h="231905">
                <a:tc vMerge="1">
                  <a:txBody>
                    <a:bodyPr/>
                    <a:lstStyle/>
                    <a:p>
                      <a:pPr algn="ctr"/>
                      <a:endParaRPr kumimoji="1" lang="en-US" altLang="ja-JP" sz="900" dirty="0"/>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相談窓口の設置、問合せ対応</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732240368"/>
                  </a:ext>
                </a:extLst>
              </a:tr>
              <a:tr h="231905">
                <a:tc rowSpan="7">
                  <a:txBody>
                    <a:bodyPr/>
                    <a:lstStyle/>
                    <a:p>
                      <a:pPr algn="ctr"/>
                      <a:r>
                        <a:rPr kumimoji="1" lang="ja-JP" altLang="en-US" sz="1100" b="1" dirty="0">
                          <a:latin typeface="Meiryo UI" panose="020B0604030504040204" pitchFamily="50" charset="-128"/>
                          <a:ea typeface="Meiryo UI" panose="020B0604030504040204" pitchFamily="50" charset="-128"/>
                        </a:rPr>
                        <a:t>総務</a:t>
                      </a:r>
                      <a:endParaRPr kumimoji="1" lang="en-US" altLang="ja-JP" sz="110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DDF9B"/>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庁内関係部局等との調整（道路啓開物、農地ごみ、土砂・流木対応等）</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00911957"/>
                  </a:ext>
                </a:extLst>
              </a:tr>
              <a:tr h="231905">
                <a:tc vMerge="1">
                  <a:txBody>
                    <a:bodyPr/>
                    <a:lstStyle/>
                    <a:p>
                      <a:endParaRPr kumimoji="1" lang="ja-JP" altLang="en-US" dirty="0"/>
                    </a:p>
                  </a:txBody>
                  <a:tcP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関係行政機関や民間事業者団体、委託事業者との調整（人員や資機材の確保）</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389517110"/>
                  </a:ext>
                </a:extLst>
              </a:tr>
              <a:tr h="23190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し尿等の処理先の確保と調整</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242413052"/>
                  </a:ext>
                </a:extLst>
              </a:tr>
              <a:tr h="23190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受援体制の整備、応援職員への指示</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687325169"/>
                  </a:ext>
                </a:extLst>
              </a:tr>
              <a:tr h="23190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災害廃棄物等の発生量の推計、災害廃棄物処理実行計画の策定</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08404368"/>
                  </a:ext>
                </a:extLst>
              </a:tr>
              <a:tr h="23190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予算の確保（要求、執行）、補助金申請（災害報告書の作成）</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733467678"/>
                  </a:ext>
                </a:extLst>
              </a:tr>
              <a:tr h="231905">
                <a:tc vMerge="1">
                  <a:txBody>
                    <a:bodyPr/>
                    <a:lstStyle/>
                    <a:p>
                      <a:endParaRPr kumimoji="1" lang="ja-JP" altLang="en-US"/>
                    </a:p>
                  </a:txBody>
                  <a:tcP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業務発注、契約業務の管理</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132732553"/>
                  </a:ext>
                </a:extLst>
              </a:tr>
              <a:tr h="231905">
                <a:tc rowSpan="2">
                  <a:txBody>
                    <a:bodyPr/>
                    <a:lstStyle/>
                    <a:p>
                      <a:pPr algn="ctr"/>
                      <a:r>
                        <a:rPr kumimoji="1" lang="ja-JP" altLang="en-US" sz="1100" b="1" dirty="0">
                          <a:latin typeface="Meiryo UI" panose="020B0604030504040204" pitchFamily="50" charset="-128"/>
                          <a:ea typeface="Meiryo UI" panose="020B0604030504040204" pitchFamily="50" charset="-128"/>
                        </a:rPr>
                        <a:t>収集運搬</a:t>
                      </a:r>
                      <a:endParaRPr kumimoji="1" lang="en-US" altLang="ja-JP" sz="110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A5D4AD"/>
                    </a:solidFill>
                  </a:tcPr>
                </a:tc>
                <a:tc>
                  <a:txBody>
                    <a:bodyPr/>
                    <a:lstStyle/>
                    <a:p>
                      <a:r>
                        <a:rPr kumimoji="1" lang="ja-JP" altLang="en-US" sz="1050" dirty="0">
                          <a:latin typeface="Meiryo UI" panose="020B0604030504040204" pitchFamily="50" charset="-128"/>
                          <a:ea typeface="Meiryo UI" panose="020B0604030504040204" pitchFamily="50" charset="-128"/>
                        </a:rPr>
                        <a:t>生活ごみ、避難所ごみ、し尿等の収集運搬</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003274098"/>
                  </a:ext>
                </a:extLst>
              </a:tr>
              <a:tr h="231905">
                <a:tc vMerge="1">
                  <a:txBody>
                    <a:bodyPr/>
                    <a:lstStyle/>
                    <a:p>
                      <a:pPr algn="ctr"/>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被災現場からの片付けごみの収集運搬（無管理の集積所</a:t>
                      </a:r>
                      <a:r>
                        <a:rPr kumimoji="1" lang="en-US" altLang="ja-JP" sz="1050" baseline="30000" dirty="0">
                          <a:latin typeface="Meiryo UI" panose="020B0604030504040204" pitchFamily="50" charset="-128"/>
                          <a:ea typeface="Meiryo UI" panose="020B0604030504040204" pitchFamily="50" charset="-128"/>
                        </a:rPr>
                        <a:t>※</a:t>
                      </a:r>
                      <a:r>
                        <a:rPr kumimoji="1" lang="ja-JP" altLang="en-US" sz="1050" baseline="30000" dirty="0">
                          <a:latin typeface="Meiryo UI" panose="020B0604030504040204" pitchFamily="50" charset="-128"/>
                          <a:ea typeface="Meiryo UI" panose="020B0604030504040204" pitchFamily="50" charset="-128"/>
                        </a:rPr>
                        <a:t>２</a:t>
                      </a:r>
                      <a:r>
                        <a:rPr kumimoji="1" lang="ja-JP" altLang="en-US" sz="1050" dirty="0">
                          <a:latin typeface="Meiryo UI" panose="020B0604030504040204" pitchFamily="50" charset="-128"/>
                          <a:ea typeface="Meiryo UI" panose="020B0604030504040204" pitchFamily="50" charset="-128"/>
                        </a:rPr>
                        <a:t>からの収集運搬を含む）</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379763211"/>
                  </a:ext>
                </a:extLst>
              </a:tr>
              <a:tr h="231905">
                <a:tc rowSpan="4">
                  <a:txBody>
                    <a:bodyPr/>
                    <a:lstStyle/>
                    <a:p>
                      <a:pPr algn="ctr"/>
                      <a:r>
                        <a:rPr kumimoji="1" lang="ja-JP" altLang="en-US" sz="1100" b="1" dirty="0">
                          <a:latin typeface="Meiryo UI" panose="020B0604030504040204" pitchFamily="50" charset="-128"/>
                          <a:ea typeface="Meiryo UI" panose="020B0604030504040204" pitchFamily="50" charset="-128"/>
                        </a:rPr>
                        <a:t>仮置場</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処理処分</a:t>
                      </a: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A3BCE2"/>
                    </a:solidFill>
                  </a:tcPr>
                </a:tc>
                <a:tc>
                  <a:txBody>
                    <a:bodyPr/>
                    <a:lstStyle/>
                    <a:p>
                      <a:r>
                        <a:rPr kumimoji="1" lang="ja-JP" altLang="en-US" sz="1050" dirty="0">
                          <a:latin typeface="Meiryo UI" panose="020B0604030504040204" pitchFamily="50" charset="-128"/>
                          <a:ea typeface="Meiryo UI" panose="020B0604030504040204" pitchFamily="50" charset="-128"/>
                        </a:rPr>
                        <a:t>仮置場の確保、整備、管理・運営（搬入・搬出管理）</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11958322"/>
                  </a:ext>
                </a:extLst>
              </a:tr>
              <a:tr h="231905">
                <a:tc vMerge="1">
                  <a:txBody>
                    <a:bodyPr/>
                    <a:lstStyle/>
                    <a:p>
                      <a:pPr algn="ctr"/>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40000"/>
                        <a:lumOff val="6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便乗ごみ・不法投棄対策、環境対策（火災防止対策、粉じん・悪臭・害虫対策等）</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225167559"/>
                  </a:ext>
                </a:extLst>
              </a:tr>
              <a:tr h="231905">
                <a:tc vMerge="1">
                  <a:txBody>
                    <a:bodyPr/>
                    <a:lstStyle/>
                    <a:p>
                      <a:pPr algn="ctr"/>
                      <a:endParaRPr kumimoji="1" lang="en-US" altLang="ja-JP" sz="900" dirty="0"/>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5">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災害廃棄物の処理方法の検討</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1246866"/>
                  </a:ext>
                </a:extLst>
              </a:tr>
              <a:tr h="231905">
                <a:tc vMerge="1">
                  <a:txBody>
                    <a:bodyPr/>
                    <a:lstStyle/>
                    <a:p>
                      <a:pPr algn="ctr"/>
                      <a:endParaRPr kumimoji="1" lang="ja-JP" altLang="en-US" sz="900" dirty="0"/>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40000"/>
                        <a:lumOff val="6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処理先の確保と調整（処理困難物や危険物を含む）</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316312096"/>
                  </a:ext>
                </a:extLst>
              </a:tr>
              <a:tr h="231905">
                <a:tc rowSpan="2">
                  <a:txBody>
                    <a:bodyPr/>
                    <a:lstStyle/>
                    <a:p>
                      <a:pPr algn="ctr"/>
                      <a:r>
                        <a:rPr kumimoji="1" lang="ja-JP" altLang="en-US" sz="1100" b="1" dirty="0">
                          <a:latin typeface="Meiryo UI" panose="020B0604030504040204" pitchFamily="50" charset="-128"/>
                          <a:ea typeface="Meiryo UI" panose="020B0604030504040204" pitchFamily="50" charset="-128"/>
                        </a:rPr>
                        <a:t>公費解体</a:t>
                      </a:r>
                      <a:endParaRPr kumimoji="1" lang="en-US" altLang="ja-JP" sz="1100" b="1"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9CACA"/>
                    </a:solidFill>
                  </a:tcPr>
                </a:tc>
                <a:tc>
                  <a:txBody>
                    <a:bodyPr/>
                    <a:lstStyle/>
                    <a:p>
                      <a:r>
                        <a:rPr kumimoji="1" lang="ja-JP" altLang="en-US" sz="1050" dirty="0">
                          <a:latin typeface="Meiryo UI" panose="020B0604030504040204" pitchFamily="50" charset="-128"/>
                          <a:ea typeface="Meiryo UI" panose="020B0604030504040204" pitchFamily="50" charset="-128"/>
                        </a:rPr>
                        <a:t>損壊家屋等の解体・撤去（制度設計、申請受付、業者発注、進捗管理）</a:t>
                      </a:r>
                      <a:endParaRPr kumimoji="1" lang="en-US" altLang="ja-JP" sz="1050" dirty="0">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976524501"/>
                  </a:ext>
                </a:extLst>
              </a:tr>
              <a:tr h="256362">
                <a:tc vMerge="1">
                  <a:txBody>
                    <a:bodyPr/>
                    <a:lstStyle/>
                    <a:p>
                      <a:pPr algn="ctr"/>
                      <a:endParaRPr kumimoji="1" lang="ja-JP" altLang="en-US" sz="9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損壊家屋等の解体・撤去に係る費用償還の検討（申請受付、管理）</a:t>
                      </a:r>
                    </a:p>
                  </a:txBody>
                  <a:tcPr marL="36000" marR="36000" marT="36000" marB="36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36000" marR="36000" marT="36000" marB="36000">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327352192"/>
                  </a:ext>
                </a:extLst>
              </a:tr>
            </a:tbl>
          </a:graphicData>
        </a:graphic>
      </p:graphicFrame>
      <p:sp>
        <p:nvSpPr>
          <p:cNvPr id="7" name="正方形/長方形 6">
            <a:extLst>
              <a:ext uri="{FF2B5EF4-FFF2-40B4-BE49-F238E27FC236}">
                <a16:creationId xmlns:a16="http://schemas.microsoft.com/office/drawing/2014/main" id="{45443253-0B35-41F1-A5AC-5EA88CA04FB1}"/>
              </a:ext>
            </a:extLst>
          </p:cNvPr>
          <p:cNvSpPr/>
          <p:nvPr/>
        </p:nvSpPr>
        <p:spPr>
          <a:xfrm>
            <a:off x="159771" y="6305864"/>
            <a:ext cx="7221086" cy="361758"/>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r>
              <a:rPr kumimoji="1" lang="en-US" altLang="ja-JP" sz="971" dirty="0">
                <a:solidFill>
                  <a:schemeClr val="tx1"/>
                </a:solidFill>
                <a:latin typeface="Meiryo UI" panose="020B0604030504040204" pitchFamily="50" charset="-128"/>
                <a:ea typeface="Meiryo UI" panose="020B0604030504040204" pitchFamily="50" charset="-128"/>
              </a:rPr>
              <a:t>※</a:t>
            </a:r>
            <a:r>
              <a:rPr kumimoji="1" lang="ja-JP" altLang="en-US" sz="971" dirty="0">
                <a:solidFill>
                  <a:schemeClr val="tx1"/>
                </a:solidFill>
                <a:latin typeface="Meiryo UI" panose="020B0604030504040204" pitchFamily="50" charset="-128"/>
                <a:ea typeface="Meiryo UI" panose="020B0604030504040204" pitchFamily="50" charset="-128"/>
              </a:rPr>
              <a:t>１　初動期：発災後数日間、応急対応前半：～３週間程度、応急対応後半：～３か月程度、復旧・復興：～３年程度</a:t>
            </a:r>
            <a:endParaRPr kumimoji="1" lang="en-US" altLang="ja-JP" sz="971" dirty="0">
              <a:solidFill>
                <a:schemeClr val="tx1"/>
              </a:solidFill>
              <a:latin typeface="Meiryo UI" panose="020B0604030504040204" pitchFamily="50" charset="-128"/>
              <a:ea typeface="Meiryo UI" panose="020B0604030504040204" pitchFamily="50" charset="-128"/>
            </a:endParaRPr>
          </a:p>
          <a:p>
            <a:r>
              <a:rPr kumimoji="1" lang="en-US" altLang="ja-JP" sz="971" dirty="0">
                <a:solidFill>
                  <a:schemeClr val="tx1"/>
                </a:solidFill>
                <a:latin typeface="Meiryo UI" panose="020B0604030504040204" pitchFamily="50" charset="-128"/>
                <a:ea typeface="Meiryo UI" panose="020B0604030504040204" pitchFamily="50" charset="-128"/>
              </a:rPr>
              <a:t>※</a:t>
            </a:r>
            <a:r>
              <a:rPr kumimoji="1" lang="ja-JP" altLang="en-US" sz="971" dirty="0">
                <a:solidFill>
                  <a:schemeClr val="tx1"/>
                </a:solidFill>
                <a:latin typeface="Meiryo UI" panose="020B0604030504040204" pitchFamily="50" charset="-128"/>
                <a:ea typeface="Meiryo UI" panose="020B0604030504040204" pitchFamily="50" charset="-128"/>
              </a:rPr>
              <a:t>２　自治体が設置した仮置場以外に自然発生的に片付けごみが集積された場所</a:t>
            </a:r>
            <a:endParaRPr kumimoji="1" lang="en-US" altLang="ja-JP" sz="971" dirty="0">
              <a:solidFill>
                <a:schemeClr val="tx1"/>
              </a:solidFill>
              <a:latin typeface="Meiryo UI" panose="020B0604030504040204" pitchFamily="50" charset="-128"/>
              <a:ea typeface="Meiryo UI" panose="020B0604030504040204" pitchFamily="50" charset="-128"/>
            </a:endParaRPr>
          </a:p>
        </p:txBody>
      </p:sp>
      <p:cxnSp>
        <p:nvCxnSpPr>
          <p:cNvPr id="9" name="直線矢印コネクタ 8">
            <a:extLst>
              <a:ext uri="{FF2B5EF4-FFF2-40B4-BE49-F238E27FC236}">
                <a16:creationId xmlns:a16="http://schemas.microsoft.com/office/drawing/2014/main" id="{E02F769C-5058-4CAA-91DC-6222B60F3D8A}"/>
              </a:ext>
            </a:extLst>
          </p:cNvPr>
          <p:cNvCxnSpPr>
            <a:cxnSpLocks/>
          </p:cNvCxnSpPr>
          <p:nvPr/>
        </p:nvCxnSpPr>
        <p:spPr>
          <a:xfrm>
            <a:off x="5893710" y="1563767"/>
            <a:ext cx="302249" cy="0"/>
          </a:xfrm>
          <a:prstGeom prst="straightConnector1">
            <a:avLst/>
          </a:prstGeom>
          <a:ln w="57150">
            <a:solidFill>
              <a:schemeClr val="accent2"/>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3DFDDE10-4D8D-4210-A1E5-761DBB00AD6B}"/>
              </a:ext>
            </a:extLst>
          </p:cNvPr>
          <p:cNvCxnSpPr>
            <a:cxnSpLocks/>
          </p:cNvCxnSpPr>
          <p:nvPr/>
        </p:nvCxnSpPr>
        <p:spPr>
          <a:xfrm>
            <a:off x="5893710" y="1795789"/>
            <a:ext cx="943685" cy="0"/>
          </a:xfrm>
          <a:prstGeom prst="straightConnector1">
            <a:avLst/>
          </a:prstGeom>
          <a:ln w="57150">
            <a:solidFill>
              <a:schemeClr val="accent2"/>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816E9451-7005-49FB-8FA6-61C3CB0EE1C5}"/>
              </a:ext>
            </a:extLst>
          </p:cNvPr>
          <p:cNvCxnSpPr>
            <a:cxnSpLocks/>
          </p:cNvCxnSpPr>
          <p:nvPr/>
        </p:nvCxnSpPr>
        <p:spPr>
          <a:xfrm>
            <a:off x="5893710" y="2491855"/>
            <a:ext cx="1296650" cy="0"/>
          </a:xfrm>
          <a:prstGeom prst="straightConnector1">
            <a:avLst/>
          </a:prstGeom>
          <a:ln w="57150">
            <a:solidFill>
              <a:srgbClr val="C99FC9"/>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4600BEAD-51BE-4A11-95E0-1E60C06CF3F4}"/>
              </a:ext>
            </a:extLst>
          </p:cNvPr>
          <p:cNvCxnSpPr>
            <a:cxnSpLocks/>
          </p:cNvCxnSpPr>
          <p:nvPr/>
        </p:nvCxnSpPr>
        <p:spPr>
          <a:xfrm>
            <a:off x="5886244" y="4580053"/>
            <a:ext cx="1296650" cy="0"/>
          </a:xfrm>
          <a:prstGeom prst="straightConnector1">
            <a:avLst/>
          </a:prstGeom>
          <a:ln w="57150">
            <a:solidFill>
              <a:schemeClr val="accent6"/>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1D50CD42-2E9E-4CFC-882B-2C2B4E675AF1}"/>
              </a:ext>
            </a:extLst>
          </p:cNvPr>
          <p:cNvCxnSpPr>
            <a:cxnSpLocks/>
          </p:cNvCxnSpPr>
          <p:nvPr/>
        </p:nvCxnSpPr>
        <p:spPr>
          <a:xfrm>
            <a:off x="6222221" y="4812075"/>
            <a:ext cx="960673" cy="0"/>
          </a:xfrm>
          <a:prstGeom prst="straightConnector1">
            <a:avLst/>
          </a:prstGeom>
          <a:ln w="57150">
            <a:solidFill>
              <a:schemeClr val="accent6"/>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46" name="直線矢印コネクタ 45">
            <a:extLst>
              <a:ext uri="{FF2B5EF4-FFF2-40B4-BE49-F238E27FC236}">
                <a16:creationId xmlns:a16="http://schemas.microsoft.com/office/drawing/2014/main" id="{8283EA24-86D3-40C6-A0F6-B65130B35274}"/>
              </a:ext>
            </a:extLst>
          </p:cNvPr>
          <p:cNvCxnSpPr>
            <a:cxnSpLocks/>
          </p:cNvCxnSpPr>
          <p:nvPr/>
        </p:nvCxnSpPr>
        <p:spPr>
          <a:xfrm>
            <a:off x="5860503" y="5044097"/>
            <a:ext cx="1322389" cy="0"/>
          </a:xfrm>
          <a:prstGeom prst="straightConnector1">
            <a:avLst/>
          </a:prstGeom>
          <a:ln w="57150">
            <a:solidFill>
              <a:schemeClr val="accent1"/>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a:extLst>
              <a:ext uri="{FF2B5EF4-FFF2-40B4-BE49-F238E27FC236}">
                <a16:creationId xmlns:a16="http://schemas.microsoft.com/office/drawing/2014/main" id="{30FD74AA-C93B-429C-B73C-F44EE324812B}"/>
              </a:ext>
            </a:extLst>
          </p:cNvPr>
          <p:cNvCxnSpPr>
            <a:cxnSpLocks/>
          </p:cNvCxnSpPr>
          <p:nvPr/>
        </p:nvCxnSpPr>
        <p:spPr>
          <a:xfrm>
            <a:off x="6876276" y="5972185"/>
            <a:ext cx="306618" cy="0"/>
          </a:xfrm>
          <a:prstGeom prst="straightConnector1">
            <a:avLst/>
          </a:prstGeom>
          <a:ln w="57150">
            <a:solidFill>
              <a:schemeClr val="bg1">
                <a:lumMod val="50000"/>
              </a:schemeClr>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5" name="直線矢印コネクタ 64">
            <a:extLst>
              <a:ext uri="{FF2B5EF4-FFF2-40B4-BE49-F238E27FC236}">
                <a16:creationId xmlns:a16="http://schemas.microsoft.com/office/drawing/2014/main" id="{B27798FC-4168-4087-943E-67C36A591296}"/>
              </a:ext>
            </a:extLst>
          </p:cNvPr>
          <p:cNvCxnSpPr>
            <a:cxnSpLocks/>
          </p:cNvCxnSpPr>
          <p:nvPr/>
        </p:nvCxnSpPr>
        <p:spPr>
          <a:xfrm>
            <a:off x="6876276" y="6204202"/>
            <a:ext cx="306618" cy="0"/>
          </a:xfrm>
          <a:prstGeom prst="straightConnector1">
            <a:avLst/>
          </a:prstGeom>
          <a:ln w="57150">
            <a:solidFill>
              <a:schemeClr val="bg1">
                <a:lumMod val="50000"/>
              </a:schemeClr>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sp>
        <p:nvSpPr>
          <p:cNvPr id="48" name="四角形: 角を丸くする 47">
            <a:extLst>
              <a:ext uri="{FF2B5EF4-FFF2-40B4-BE49-F238E27FC236}">
                <a16:creationId xmlns:a16="http://schemas.microsoft.com/office/drawing/2014/main" id="{33ABABBF-75BB-4A62-A406-EFBD19CB6DC0}"/>
              </a:ext>
            </a:extLst>
          </p:cNvPr>
          <p:cNvSpPr/>
          <p:nvPr/>
        </p:nvSpPr>
        <p:spPr>
          <a:xfrm>
            <a:off x="167237" y="7447848"/>
            <a:ext cx="7221086" cy="1327004"/>
          </a:xfrm>
          <a:prstGeom prst="roundRect">
            <a:avLst>
              <a:gd name="adj" fmla="val 3977"/>
            </a:avLst>
          </a:prstGeom>
          <a:solidFill>
            <a:schemeClr val="accent4">
              <a:lumMod val="20000"/>
              <a:lumOff val="80000"/>
            </a:schemeClr>
          </a:solidFill>
          <a:ln w="127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49" name="四角形: 角を丸くする 48">
            <a:extLst>
              <a:ext uri="{FF2B5EF4-FFF2-40B4-BE49-F238E27FC236}">
                <a16:creationId xmlns:a16="http://schemas.microsoft.com/office/drawing/2014/main" id="{361D2937-07F8-4848-AD66-E5CE8696FD03}"/>
              </a:ext>
            </a:extLst>
          </p:cNvPr>
          <p:cNvSpPr/>
          <p:nvPr/>
        </p:nvSpPr>
        <p:spPr>
          <a:xfrm>
            <a:off x="176658" y="7193091"/>
            <a:ext cx="1958795" cy="276753"/>
          </a:xfrm>
          <a:prstGeom prst="roundRect">
            <a:avLst/>
          </a:prstGeom>
          <a:solidFill>
            <a:schemeClr val="bg1"/>
          </a:solidFill>
          <a:ln w="127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95" b="1" dirty="0">
                <a:latin typeface="Meiryo UI" panose="020B0604030504040204" pitchFamily="50" charset="-128"/>
                <a:ea typeface="Meiryo UI" panose="020B0604030504040204" pitchFamily="50" charset="-128"/>
              </a:rPr>
              <a:t>引継ぎ事項（伝言欄）</a:t>
            </a:r>
          </a:p>
        </p:txBody>
      </p:sp>
      <p:sp>
        <p:nvSpPr>
          <p:cNvPr id="52" name="正方形/長方形 51">
            <a:extLst>
              <a:ext uri="{FF2B5EF4-FFF2-40B4-BE49-F238E27FC236}">
                <a16:creationId xmlns:a16="http://schemas.microsoft.com/office/drawing/2014/main" id="{2C9F4733-A03D-4DBA-97E5-5B1A52C4F359}"/>
              </a:ext>
            </a:extLst>
          </p:cNvPr>
          <p:cNvSpPr/>
          <p:nvPr/>
        </p:nvSpPr>
        <p:spPr>
          <a:xfrm>
            <a:off x="249482" y="7449303"/>
            <a:ext cx="7138841" cy="1320557"/>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本資料は、災害廃棄物処理業務及び処理体制の概要を示したものです。災害廃棄物処理計画ではありません。</a:t>
            </a:r>
            <a:endParaRPr kumimoji="1" lang="en-US" altLang="ja-JP" sz="900" dirty="0">
              <a:latin typeface="Meiryo UI" panose="020B0604030504040204" pitchFamily="50" charset="-128"/>
              <a:ea typeface="Meiryo UI" panose="020B0604030504040204" pitchFamily="50" charset="-128"/>
            </a:endParaRPr>
          </a:p>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次年度までに災害廃棄物処理計画を策定するよう指示が出ています。県の被害想定の更新にに合わせて地域防災計画（担当は●●課●●係の係長）の見直しも予定されていることから、地域防災計画と整合を図った災害廃棄物処理計画を策定することが必要です。</a:t>
            </a:r>
            <a:endParaRPr kumimoji="1" lang="en-US" altLang="ja-JP" sz="900" dirty="0">
              <a:latin typeface="Meiryo UI" panose="020B0604030504040204" pitchFamily="50" charset="-128"/>
              <a:ea typeface="Meiryo UI" panose="020B0604030504040204" pitchFamily="50" charset="-128"/>
            </a:endParaRPr>
          </a:p>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災害廃棄物処理の一部は、●●一部事務組合で処理することになると思いますが、組合及び構成市町村（●●市、●●町）と調整しながら計画を策定する必要があります。●●市は災害廃棄物処理計画を策定済ですが、●●町は未策定です。</a:t>
            </a:r>
            <a:endParaRPr kumimoji="1" lang="en-US" altLang="ja-JP" sz="900" dirty="0">
              <a:latin typeface="Meiryo UI" panose="020B0604030504040204" pitchFamily="50" charset="-128"/>
              <a:ea typeface="Meiryo UI" panose="020B0604030504040204" pitchFamily="50" charset="-128"/>
            </a:endParaRPr>
          </a:p>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仮置場の候補地は、本課内の案です。庁内で合意が得られているわけではありません。地域防災計画の改定の際に、防災課へ打診してみてください。</a:t>
            </a:r>
            <a:endParaRPr kumimoji="1" lang="en-US" altLang="ja-JP" sz="900" dirty="0">
              <a:latin typeface="Meiryo UI" panose="020B0604030504040204" pitchFamily="50" charset="-128"/>
              <a:ea typeface="Meiryo UI" panose="020B0604030504040204" pitchFamily="50" charset="-128"/>
            </a:endParaRPr>
          </a:p>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仮置場の資機材等を確保が課題です。本町では●●建設業協会と平成●●年に災害時支援協定を締結していますが、協定の締結時期が古いため、先方と協定書の内容確認をお願いします。</a:t>
            </a:r>
            <a:endParaRPr kumimoji="1" lang="en-US" altLang="ja-JP" sz="900" dirty="0">
              <a:latin typeface="Meiryo UI" panose="020B0604030504040204" pitchFamily="50" charset="-128"/>
              <a:ea typeface="Meiryo UI" panose="020B0604030504040204" pitchFamily="50" charset="-128"/>
            </a:endParaRPr>
          </a:p>
          <a:p>
            <a:pPr marL="246728" indent="-246728">
              <a:buFont typeface="+mj-ea"/>
              <a:buAutoNum type="circleNumDbPlain"/>
            </a:pPr>
            <a:r>
              <a:rPr kumimoji="1" lang="ja-JP" altLang="en-US" sz="900" dirty="0">
                <a:latin typeface="Meiryo UI" panose="020B0604030504040204" pitchFamily="50" charset="-128"/>
                <a:ea typeface="Meiryo UI" panose="020B0604030504040204" pitchFamily="50" charset="-128"/>
              </a:rPr>
              <a:t>本資料は、引継ぎ前に必ず前任が点検して見直しを行い、後任に引き継いで下さい。</a:t>
            </a:r>
            <a:endParaRPr kumimoji="1" lang="en-US" altLang="ja-JP" sz="900" dirty="0">
              <a:latin typeface="Meiryo UI" panose="020B0604030504040204" pitchFamily="50" charset="-128"/>
              <a:ea typeface="Meiryo UI" panose="020B0604030504040204" pitchFamily="50" charset="-128"/>
            </a:endParaRPr>
          </a:p>
        </p:txBody>
      </p:sp>
      <p:sp>
        <p:nvSpPr>
          <p:cNvPr id="58" name="正方形/長方形 57">
            <a:extLst>
              <a:ext uri="{FF2B5EF4-FFF2-40B4-BE49-F238E27FC236}">
                <a16:creationId xmlns:a16="http://schemas.microsoft.com/office/drawing/2014/main" id="{5A195E3D-90B2-4964-A002-6D9229530BDC}"/>
              </a:ext>
            </a:extLst>
          </p:cNvPr>
          <p:cNvSpPr/>
          <p:nvPr/>
        </p:nvSpPr>
        <p:spPr>
          <a:xfrm>
            <a:off x="260179" y="6974103"/>
            <a:ext cx="7146992" cy="276754"/>
          </a:xfrm>
          <a:prstGeom prst="rect">
            <a:avLst/>
          </a:prstGeom>
          <a:noFill/>
          <a:ln w="28575">
            <a:noFill/>
          </a:ln>
        </p:spPr>
        <p:style>
          <a:lnRef idx="2">
            <a:schemeClr val="dk1"/>
          </a:lnRef>
          <a:fillRef idx="1">
            <a:schemeClr val="lt1"/>
          </a:fillRef>
          <a:effectRef idx="0">
            <a:schemeClr val="dk1"/>
          </a:effectRef>
          <a:fontRef idx="minor">
            <a:schemeClr val="dk1"/>
          </a:fontRef>
        </p:style>
        <p:txBody>
          <a:bodyPr rtlCol="0" anchor="t" anchorCtr="0"/>
          <a:lstStyle/>
          <a:p>
            <a:pPr marL="185046" indent="-185046">
              <a:buFont typeface="Wingdings" panose="05000000000000000000" pitchFamily="2" charset="2"/>
              <a:buChar char="ü"/>
            </a:pPr>
            <a:r>
              <a:rPr kumimoji="1" lang="ja-JP" altLang="en-US" sz="1000" dirty="0">
                <a:solidFill>
                  <a:srgbClr val="C00000"/>
                </a:solidFill>
                <a:latin typeface="Meiryo UI" panose="020B0604030504040204" pitchFamily="50" charset="-128"/>
                <a:ea typeface="Meiryo UI" panose="020B0604030504040204" pitchFamily="50" charset="-128"/>
              </a:rPr>
              <a:t>人事異動の際、後任職員に対して本資料の引継ぎを行ってください。引き継ぐ際は、資料の内容についても読み合わせを行ってください。</a:t>
            </a:r>
            <a:endParaRPr kumimoji="1" lang="en-US" altLang="ja-JP" sz="1000" dirty="0">
              <a:solidFill>
                <a:srgbClr val="C00000"/>
              </a:solidFill>
              <a:latin typeface="Meiryo UI" panose="020B0604030504040204" pitchFamily="50" charset="-128"/>
              <a:ea typeface="Meiryo UI" panose="020B0604030504040204" pitchFamily="50" charset="-128"/>
            </a:endParaRPr>
          </a:p>
        </p:txBody>
      </p:sp>
      <p:cxnSp>
        <p:nvCxnSpPr>
          <p:cNvPr id="60" name="直線矢印コネクタ 59">
            <a:extLst>
              <a:ext uri="{FF2B5EF4-FFF2-40B4-BE49-F238E27FC236}">
                <a16:creationId xmlns:a16="http://schemas.microsoft.com/office/drawing/2014/main" id="{AD02DF99-41D0-4DA6-A593-9386CAB3750D}"/>
              </a:ext>
            </a:extLst>
          </p:cNvPr>
          <p:cNvCxnSpPr>
            <a:cxnSpLocks/>
          </p:cNvCxnSpPr>
          <p:nvPr/>
        </p:nvCxnSpPr>
        <p:spPr>
          <a:xfrm>
            <a:off x="5893710" y="2027811"/>
            <a:ext cx="943685" cy="0"/>
          </a:xfrm>
          <a:prstGeom prst="straightConnector1">
            <a:avLst/>
          </a:prstGeom>
          <a:ln w="57150">
            <a:solidFill>
              <a:schemeClr val="accent2"/>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14BBE7F8-55E3-4D82-AF20-CC45DC70EB1E}"/>
              </a:ext>
            </a:extLst>
          </p:cNvPr>
          <p:cNvCxnSpPr>
            <a:cxnSpLocks/>
          </p:cNvCxnSpPr>
          <p:nvPr/>
        </p:nvCxnSpPr>
        <p:spPr>
          <a:xfrm>
            <a:off x="5893710" y="2259833"/>
            <a:ext cx="1296650" cy="0"/>
          </a:xfrm>
          <a:prstGeom prst="straightConnector1">
            <a:avLst/>
          </a:prstGeom>
          <a:ln w="57150">
            <a:solidFill>
              <a:schemeClr val="accent2"/>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4" name="直線矢印コネクタ 63">
            <a:extLst>
              <a:ext uri="{FF2B5EF4-FFF2-40B4-BE49-F238E27FC236}">
                <a16:creationId xmlns:a16="http://schemas.microsoft.com/office/drawing/2014/main" id="{6482F082-74F3-4517-BD48-BED2AC916D79}"/>
              </a:ext>
            </a:extLst>
          </p:cNvPr>
          <p:cNvCxnSpPr>
            <a:cxnSpLocks/>
          </p:cNvCxnSpPr>
          <p:nvPr/>
        </p:nvCxnSpPr>
        <p:spPr>
          <a:xfrm>
            <a:off x="5893710" y="2723877"/>
            <a:ext cx="1296650" cy="0"/>
          </a:xfrm>
          <a:prstGeom prst="straightConnector1">
            <a:avLst/>
          </a:prstGeom>
          <a:ln w="57150">
            <a:solidFill>
              <a:srgbClr val="C99FC9"/>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C9F84D04-F22F-43B7-A8FD-A6620EE8B2F4}"/>
              </a:ext>
            </a:extLst>
          </p:cNvPr>
          <p:cNvCxnSpPr>
            <a:cxnSpLocks/>
          </p:cNvCxnSpPr>
          <p:nvPr/>
        </p:nvCxnSpPr>
        <p:spPr>
          <a:xfrm>
            <a:off x="5886244" y="2955899"/>
            <a:ext cx="1296650"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3BD6C8F5-8F8D-46FA-AD38-638B5E41BA48}"/>
              </a:ext>
            </a:extLst>
          </p:cNvPr>
          <p:cNvCxnSpPr>
            <a:cxnSpLocks/>
          </p:cNvCxnSpPr>
          <p:nvPr/>
        </p:nvCxnSpPr>
        <p:spPr>
          <a:xfrm>
            <a:off x="5886244" y="3187921"/>
            <a:ext cx="1296650"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8" name="直線矢印コネクタ 67">
            <a:extLst>
              <a:ext uri="{FF2B5EF4-FFF2-40B4-BE49-F238E27FC236}">
                <a16:creationId xmlns:a16="http://schemas.microsoft.com/office/drawing/2014/main" id="{97021691-31A5-4FC7-97C7-9B04C7594E6D}"/>
              </a:ext>
            </a:extLst>
          </p:cNvPr>
          <p:cNvCxnSpPr>
            <a:cxnSpLocks/>
          </p:cNvCxnSpPr>
          <p:nvPr/>
        </p:nvCxnSpPr>
        <p:spPr>
          <a:xfrm>
            <a:off x="6195957" y="3651965"/>
            <a:ext cx="641435"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69" name="直線矢印コネクタ 68">
            <a:extLst>
              <a:ext uri="{FF2B5EF4-FFF2-40B4-BE49-F238E27FC236}">
                <a16:creationId xmlns:a16="http://schemas.microsoft.com/office/drawing/2014/main" id="{CA59E259-700F-4D58-950F-CFB448A3AEA4}"/>
              </a:ext>
            </a:extLst>
          </p:cNvPr>
          <p:cNvCxnSpPr>
            <a:cxnSpLocks/>
          </p:cNvCxnSpPr>
          <p:nvPr/>
        </p:nvCxnSpPr>
        <p:spPr>
          <a:xfrm>
            <a:off x="6840283" y="3883987"/>
            <a:ext cx="342612"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70" name="直線矢印コネクタ 69">
            <a:extLst>
              <a:ext uri="{FF2B5EF4-FFF2-40B4-BE49-F238E27FC236}">
                <a16:creationId xmlns:a16="http://schemas.microsoft.com/office/drawing/2014/main" id="{41132214-070B-4DED-BBFE-571C29EFF9FC}"/>
              </a:ext>
            </a:extLst>
          </p:cNvPr>
          <p:cNvCxnSpPr>
            <a:cxnSpLocks/>
          </p:cNvCxnSpPr>
          <p:nvPr/>
        </p:nvCxnSpPr>
        <p:spPr>
          <a:xfrm>
            <a:off x="6231744" y="4116009"/>
            <a:ext cx="960673"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B163735B-07B3-49EC-842A-2BFCFFFE0758}"/>
              </a:ext>
            </a:extLst>
          </p:cNvPr>
          <p:cNvCxnSpPr>
            <a:cxnSpLocks/>
          </p:cNvCxnSpPr>
          <p:nvPr/>
        </p:nvCxnSpPr>
        <p:spPr>
          <a:xfrm>
            <a:off x="6222221" y="4348031"/>
            <a:ext cx="960673"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EB4A31C6-4A16-48F6-A893-844E8D96F602}"/>
              </a:ext>
            </a:extLst>
          </p:cNvPr>
          <p:cNvCxnSpPr>
            <a:cxnSpLocks/>
          </p:cNvCxnSpPr>
          <p:nvPr/>
        </p:nvCxnSpPr>
        <p:spPr>
          <a:xfrm>
            <a:off x="5860505" y="5276119"/>
            <a:ext cx="976889" cy="0"/>
          </a:xfrm>
          <a:prstGeom prst="straightConnector1">
            <a:avLst/>
          </a:prstGeom>
          <a:ln w="57150">
            <a:solidFill>
              <a:schemeClr val="accent1"/>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D4DD94AF-F4BF-4270-85A0-62AFD691777D}"/>
              </a:ext>
            </a:extLst>
          </p:cNvPr>
          <p:cNvCxnSpPr>
            <a:cxnSpLocks/>
          </p:cNvCxnSpPr>
          <p:nvPr/>
        </p:nvCxnSpPr>
        <p:spPr>
          <a:xfrm>
            <a:off x="6214112" y="5508141"/>
            <a:ext cx="623282" cy="0"/>
          </a:xfrm>
          <a:prstGeom prst="straightConnector1">
            <a:avLst/>
          </a:prstGeom>
          <a:ln w="57150">
            <a:solidFill>
              <a:schemeClr val="accent1"/>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79" name="直線矢印コネクタ 78">
            <a:extLst>
              <a:ext uri="{FF2B5EF4-FFF2-40B4-BE49-F238E27FC236}">
                <a16:creationId xmlns:a16="http://schemas.microsoft.com/office/drawing/2014/main" id="{70DF10A4-D089-40F0-B6AB-93417DBEA6D4}"/>
              </a:ext>
            </a:extLst>
          </p:cNvPr>
          <p:cNvCxnSpPr>
            <a:cxnSpLocks/>
          </p:cNvCxnSpPr>
          <p:nvPr/>
        </p:nvCxnSpPr>
        <p:spPr>
          <a:xfrm>
            <a:off x="6222925" y="5740163"/>
            <a:ext cx="967433" cy="0"/>
          </a:xfrm>
          <a:prstGeom prst="straightConnector1">
            <a:avLst/>
          </a:prstGeom>
          <a:ln w="57150">
            <a:solidFill>
              <a:schemeClr val="accent1"/>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99F4B51B-2D85-4AFF-86B3-CE12036784CF}"/>
              </a:ext>
            </a:extLst>
          </p:cNvPr>
          <p:cNvCxnSpPr>
            <a:cxnSpLocks/>
          </p:cNvCxnSpPr>
          <p:nvPr/>
        </p:nvCxnSpPr>
        <p:spPr>
          <a:xfrm>
            <a:off x="5901501" y="3419943"/>
            <a:ext cx="641435" cy="0"/>
          </a:xfrm>
          <a:prstGeom prst="straightConnector1">
            <a:avLst/>
          </a:prstGeom>
          <a:ln w="57150">
            <a:solidFill>
              <a:schemeClr val="accent4"/>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B97FD987-37DE-46DE-B889-5EA54408B5AB}"/>
              </a:ext>
            </a:extLst>
          </p:cNvPr>
          <p:cNvSpPr txBox="1"/>
          <p:nvPr/>
        </p:nvSpPr>
        <p:spPr>
          <a:xfrm>
            <a:off x="4013656" y="7204423"/>
            <a:ext cx="3376630" cy="230832"/>
          </a:xfrm>
          <a:prstGeom prst="rect">
            <a:avLst/>
          </a:prstGeom>
          <a:noFill/>
        </p:spPr>
        <p:txBody>
          <a:bodyPr wrap="square">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以下は記載事例です。各自治体の事情に応じて修正してください。</a:t>
            </a:r>
            <a:endParaRPr kumimoji="1" lang="en-US" altLang="ja-JP" sz="900"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8350BBCE-C786-4D95-9457-853CA7C1BB4F}"/>
              </a:ext>
            </a:extLst>
          </p:cNvPr>
          <p:cNvSpPr txBox="1"/>
          <p:nvPr/>
        </p:nvSpPr>
        <p:spPr>
          <a:xfrm>
            <a:off x="186665" y="9415321"/>
            <a:ext cx="5259977" cy="1200329"/>
          </a:xfrm>
          <a:prstGeom prst="rect">
            <a:avLst/>
          </a:prstGeom>
          <a:noFill/>
        </p:spPr>
        <p:txBody>
          <a:bodyPr wrap="square">
            <a:spAutoFit/>
          </a:bodyPr>
          <a:lstStyle/>
          <a:p>
            <a:r>
              <a:rPr lang="ja-JP" altLang="en-US" sz="900" dirty="0">
                <a:latin typeface="Meiryo UI" panose="020B0604030504040204" pitchFamily="50" charset="-128"/>
                <a:ea typeface="Meiryo UI" panose="020B0604030504040204" pitchFamily="50" charset="-128"/>
              </a:rPr>
              <a:t>　　技  </a:t>
            </a:r>
            <a:r>
              <a:rPr lang="en-US" altLang="ja-JP" sz="900" dirty="0">
                <a:latin typeface="Meiryo UI" panose="020B0604030504040204" pitchFamily="50" charset="-128"/>
                <a:ea typeface="Meiryo UI" panose="020B0604030504040204" pitchFamily="50" charset="-128"/>
              </a:rPr>
              <a:t>7-1 </a:t>
            </a:r>
            <a:r>
              <a:rPr lang="ja-JP" altLang="en-US" sz="900" dirty="0">
                <a:latin typeface="Meiryo UI" panose="020B0604030504040204" pitchFamily="50" charset="-128"/>
                <a:ea typeface="Meiryo UI" panose="020B0604030504040204" pitchFamily="50" charset="-128"/>
              </a:rPr>
              <a:t>「組織体制図（例）」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  </a:t>
            </a:r>
            <a:r>
              <a:rPr lang="en-US" altLang="ja-JP" sz="900" dirty="0">
                <a:latin typeface="Meiryo UI" panose="020B0604030504040204" pitchFamily="50" charset="-128"/>
                <a:ea typeface="Meiryo UI" panose="020B0604030504040204" pitchFamily="50" charset="-128"/>
              </a:rPr>
              <a:t>8-6 </a:t>
            </a:r>
            <a:r>
              <a:rPr lang="ja-JP" altLang="en-US" sz="900" dirty="0">
                <a:latin typeface="Meiryo UI" panose="020B0604030504040204" pitchFamily="50" charset="-128"/>
                <a:ea typeface="Meiryo UI" panose="020B0604030504040204" pitchFamily="50" charset="-128"/>
              </a:rPr>
              <a:t>「協定の活用方法（例）」 </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14-2 </a:t>
            </a:r>
            <a:r>
              <a:rPr lang="ja-JP" altLang="en-US" sz="900" dirty="0">
                <a:latin typeface="Meiryo UI" panose="020B0604030504040204" pitchFamily="50" charset="-128"/>
                <a:ea typeface="Meiryo UI" panose="020B0604030504040204" pitchFamily="50" charset="-128"/>
              </a:rPr>
              <a:t>「災害廃棄物等の発生量の推計方法」</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17-1 </a:t>
            </a:r>
            <a:r>
              <a:rPr lang="ja-JP" altLang="en-US" sz="900" dirty="0">
                <a:latin typeface="Meiryo UI" panose="020B0604030504040204" pitchFamily="50" charset="-128"/>
                <a:ea typeface="Meiryo UI" panose="020B0604030504040204" pitchFamily="50" charset="-128"/>
              </a:rPr>
              <a:t>「必要資機材」</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17-3 </a:t>
            </a:r>
            <a:r>
              <a:rPr lang="ja-JP" altLang="en-US" sz="900" dirty="0">
                <a:latin typeface="Meiryo UI" panose="020B0604030504040204" pitchFamily="50" charset="-128"/>
                <a:ea typeface="Meiryo UI" panose="020B0604030504040204" pitchFamily="50" charset="-128"/>
              </a:rPr>
              <a:t>「収集運搬車両の確保とルート計画に当たっての留意事項（片付けごみの回収戦略について）」</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18-3 </a:t>
            </a:r>
            <a:r>
              <a:rPr lang="ja-JP" altLang="en-US" sz="900" dirty="0">
                <a:latin typeface="Meiryo UI" panose="020B0604030504040204" pitchFamily="50" charset="-128"/>
                <a:ea typeface="Meiryo UI" panose="020B0604030504040204" pitchFamily="50" charset="-128"/>
              </a:rPr>
              <a:t>「仮置場の確保と配置計画に当たっての留意事項」</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18-4 </a:t>
            </a:r>
            <a:r>
              <a:rPr lang="ja-JP" altLang="en-US" sz="900" dirty="0">
                <a:latin typeface="Meiryo UI" panose="020B0604030504040204" pitchFamily="50" charset="-128"/>
                <a:ea typeface="Meiryo UI" panose="020B0604030504040204" pitchFamily="50" charset="-128"/>
              </a:rPr>
              <a:t>「仮置場の運用に当たっての留意事項」 </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技</a:t>
            </a:r>
            <a:r>
              <a:rPr lang="en-US" altLang="ja-JP" sz="900" dirty="0">
                <a:latin typeface="Meiryo UI" panose="020B0604030504040204" pitchFamily="50" charset="-128"/>
                <a:ea typeface="Meiryo UI" panose="020B0604030504040204" pitchFamily="50" charset="-128"/>
              </a:rPr>
              <a:t>19-1 </a:t>
            </a:r>
            <a:r>
              <a:rPr lang="ja-JP" altLang="en-US" sz="900" dirty="0">
                <a:latin typeface="Meiryo UI" panose="020B0604030504040204" pitchFamily="50" charset="-128"/>
                <a:ea typeface="Meiryo UI" panose="020B0604030504040204" pitchFamily="50" charset="-128"/>
              </a:rPr>
              <a:t>「損壊家屋等の撤去と分別に当たっての留意事項」</a:t>
            </a:r>
            <a:endParaRPr lang="en-US" altLang="ja-JP" sz="900" dirty="0">
              <a:latin typeface="Meiryo UI" panose="020B0604030504040204" pitchFamily="50" charset="-128"/>
              <a:ea typeface="Meiryo UI" panose="020B0604030504040204" pitchFamily="50" charset="-128"/>
            </a:endParaRPr>
          </a:p>
        </p:txBody>
      </p:sp>
      <p:sp>
        <p:nvSpPr>
          <p:cNvPr id="40" name="四角形: 角を丸くする 39">
            <a:extLst>
              <a:ext uri="{FF2B5EF4-FFF2-40B4-BE49-F238E27FC236}">
                <a16:creationId xmlns:a16="http://schemas.microsoft.com/office/drawing/2014/main" id="{868D1EB2-EA29-47AB-A1C0-BEAAABFC79DF}"/>
              </a:ext>
            </a:extLst>
          </p:cNvPr>
          <p:cNvSpPr/>
          <p:nvPr/>
        </p:nvSpPr>
        <p:spPr>
          <a:xfrm>
            <a:off x="3760306" y="9154487"/>
            <a:ext cx="3226501" cy="673804"/>
          </a:xfrm>
          <a:prstGeom prst="roundRect">
            <a:avLst>
              <a:gd name="adj" fmla="val 3977"/>
            </a:avLst>
          </a:prstGeom>
          <a:solidFill>
            <a:schemeClr val="accent4">
              <a:lumMod val="20000"/>
              <a:lumOff val="80000"/>
            </a:schemeClr>
          </a:solidFill>
          <a:ln w="12700">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95"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494247F8-FC93-1EE5-FE64-925FC4BB5958}"/>
              </a:ext>
            </a:extLst>
          </p:cNvPr>
          <p:cNvSpPr txBox="1"/>
          <p:nvPr/>
        </p:nvSpPr>
        <p:spPr>
          <a:xfrm>
            <a:off x="3770314" y="9206412"/>
            <a:ext cx="3481363" cy="553998"/>
          </a:xfrm>
          <a:prstGeom prst="rect">
            <a:avLst/>
          </a:prstGeom>
          <a:noFill/>
        </p:spPr>
        <p:txBody>
          <a:bodyPr wrap="square">
            <a:spAutoFit/>
          </a:bodyPr>
          <a:lstStyle/>
          <a:p>
            <a:r>
              <a:rPr kumimoji="1" lang="ja-JP" altLang="en-US" sz="1000" dirty="0">
                <a:solidFill>
                  <a:schemeClr val="tx1"/>
                </a:solidFill>
                <a:latin typeface="Meiryo UI" panose="020B0604030504040204" pitchFamily="50" charset="-128"/>
                <a:ea typeface="Meiryo UI" panose="020B0604030504040204" pitchFamily="50" charset="-128"/>
              </a:rPr>
              <a:t>災害時初動対応を検討する際</a:t>
            </a:r>
            <a:r>
              <a:rPr kumimoji="1" lang="ja-JP" altLang="en-US" sz="1000" dirty="0">
                <a:latin typeface="Meiryo UI" panose="020B0604030504040204" pitchFamily="50" charset="-128"/>
                <a:ea typeface="Meiryo UI" panose="020B0604030504040204" pitchFamily="50" charset="-128"/>
              </a:rPr>
              <a:t>には</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「災害時の一般廃棄物処理に関する初動対応の手引き」や、</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災害廃棄物対策指針</a:t>
            </a:r>
            <a:r>
              <a:rPr kumimoji="1" lang="en-US" altLang="ja-JP" sz="1000" dirty="0">
                <a:latin typeface="Meiryo UI" panose="020B0604030504040204" pitchFamily="50" charset="-128"/>
                <a:ea typeface="Meiryo UI" panose="020B0604030504040204" pitchFamily="50" charset="-128"/>
              </a:rPr>
              <a:t>_</a:t>
            </a:r>
            <a:r>
              <a:rPr kumimoji="1" lang="ja-JP" altLang="en-US" sz="1000" dirty="0">
                <a:latin typeface="Meiryo UI" panose="020B0604030504040204" pitchFamily="50" charset="-128"/>
                <a:ea typeface="Meiryo UI" panose="020B0604030504040204" pitchFamily="50" charset="-128"/>
              </a:rPr>
              <a:t>技術資料」も参考にしてください。</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pic>
        <p:nvPicPr>
          <p:cNvPr id="8" name="グラフィックス 7" descr="ダンプ トラック 単色塗りつぶし">
            <a:extLst>
              <a:ext uri="{FF2B5EF4-FFF2-40B4-BE49-F238E27FC236}">
                <a16:creationId xmlns:a16="http://schemas.microsoft.com/office/drawing/2014/main" id="{1B2BC48E-F23C-4ED9-92A4-31A6FF464A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805" y="4600356"/>
            <a:ext cx="370693" cy="370693"/>
          </a:xfrm>
          <a:prstGeom prst="rect">
            <a:avLst/>
          </a:prstGeom>
        </p:spPr>
      </p:pic>
      <p:pic>
        <p:nvPicPr>
          <p:cNvPr id="11" name="グラフィックス 10" descr="ブルドーザー 単色塗りつぶし">
            <a:extLst>
              <a:ext uri="{FF2B5EF4-FFF2-40B4-BE49-F238E27FC236}">
                <a16:creationId xmlns:a16="http://schemas.microsoft.com/office/drawing/2014/main" id="{44133040-3C39-4075-BDEC-532AFC3274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5805" y="6042277"/>
            <a:ext cx="373919" cy="373919"/>
          </a:xfrm>
          <a:prstGeom prst="rect">
            <a:avLst/>
          </a:prstGeom>
        </p:spPr>
      </p:pic>
      <p:pic>
        <p:nvPicPr>
          <p:cNvPr id="14" name="グラフィックス 13" descr="マネジメント 単色塗りつぶし">
            <a:extLst>
              <a:ext uri="{FF2B5EF4-FFF2-40B4-BE49-F238E27FC236}">
                <a16:creationId xmlns:a16="http://schemas.microsoft.com/office/drawing/2014/main" id="{4312218E-5EA6-4A36-A14E-945530C34AE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4984" y="1761050"/>
            <a:ext cx="448741" cy="448741"/>
          </a:xfrm>
          <a:prstGeom prst="rect">
            <a:avLst/>
          </a:prstGeom>
        </p:spPr>
      </p:pic>
      <p:pic>
        <p:nvPicPr>
          <p:cNvPr id="16" name="グラフィックス 15" descr="コール センター 単色塗りつぶし">
            <a:extLst>
              <a:ext uri="{FF2B5EF4-FFF2-40B4-BE49-F238E27FC236}">
                <a16:creationId xmlns:a16="http://schemas.microsoft.com/office/drawing/2014/main" id="{93DF81AD-E8B1-4DC8-AAD9-ACE12C9D32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5424" y="2543729"/>
            <a:ext cx="271455" cy="271455"/>
          </a:xfrm>
          <a:prstGeom prst="rect">
            <a:avLst/>
          </a:prstGeom>
        </p:spPr>
      </p:pic>
      <p:pic>
        <p:nvPicPr>
          <p:cNvPr id="18" name="グラフィックス 17" descr="掘削機 単色塗りつぶし">
            <a:extLst>
              <a:ext uri="{FF2B5EF4-FFF2-40B4-BE49-F238E27FC236}">
                <a16:creationId xmlns:a16="http://schemas.microsoft.com/office/drawing/2014/main" id="{9CBE0777-F796-46CE-9AF7-09C5CA59AB3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4984" y="5349903"/>
            <a:ext cx="448741" cy="448741"/>
          </a:xfrm>
          <a:prstGeom prst="rect">
            <a:avLst/>
          </a:prstGeom>
        </p:spPr>
      </p:pic>
      <p:pic>
        <p:nvPicPr>
          <p:cNvPr id="20" name="グラフィックス 19" descr="クリップボード 単色塗りつぶし">
            <a:extLst>
              <a:ext uri="{FF2B5EF4-FFF2-40B4-BE49-F238E27FC236}">
                <a16:creationId xmlns:a16="http://schemas.microsoft.com/office/drawing/2014/main" id="{B1F065CC-E749-404D-93DF-51E15FFB08B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04984" y="3511106"/>
            <a:ext cx="448742" cy="448742"/>
          </a:xfrm>
          <a:prstGeom prst="rect">
            <a:avLst/>
          </a:prstGeom>
        </p:spPr>
      </p:pic>
      <p:pic>
        <p:nvPicPr>
          <p:cNvPr id="10" name="図 9">
            <a:extLst>
              <a:ext uri="{FF2B5EF4-FFF2-40B4-BE49-F238E27FC236}">
                <a16:creationId xmlns:a16="http://schemas.microsoft.com/office/drawing/2014/main" id="{BF40EF12-BEFA-FD48-146A-631BFE5421B6}"/>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6979"/>
            <a:ext cx="7559675" cy="252903"/>
          </a:xfrm>
          <a:prstGeom prst="rect">
            <a:avLst/>
          </a:prstGeom>
        </p:spPr>
      </p:pic>
      <p:pic>
        <p:nvPicPr>
          <p:cNvPr id="15" name="図 14">
            <a:extLst>
              <a:ext uri="{FF2B5EF4-FFF2-40B4-BE49-F238E27FC236}">
                <a16:creationId xmlns:a16="http://schemas.microsoft.com/office/drawing/2014/main" id="{A9F9041C-696F-3972-9863-E4028B466F1E}"/>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0" y="6728766"/>
            <a:ext cx="7559675" cy="252903"/>
          </a:xfrm>
          <a:prstGeom prst="rect">
            <a:avLst/>
          </a:prstGeom>
        </p:spPr>
      </p:pic>
      <p:pic>
        <p:nvPicPr>
          <p:cNvPr id="19" name="図 18">
            <a:extLst>
              <a:ext uri="{FF2B5EF4-FFF2-40B4-BE49-F238E27FC236}">
                <a16:creationId xmlns:a16="http://schemas.microsoft.com/office/drawing/2014/main" id="{CEE49124-F620-A924-DE8A-F993A84B6608}"/>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0" y="8832817"/>
            <a:ext cx="7559675" cy="255950"/>
          </a:xfrm>
          <a:prstGeom prst="rect">
            <a:avLst/>
          </a:prstGeom>
        </p:spPr>
      </p:pic>
    </p:spTree>
    <p:extLst>
      <p:ext uri="{BB962C8B-B14F-4D97-AF65-F5344CB8AC3E}">
        <p14:creationId xmlns:p14="http://schemas.microsoft.com/office/powerpoint/2010/main" val="2785298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1006</TotalTime>
  <Words>1305</Words>
  <Application>Microsoft Office PowerPoint</Application>
  <PresentationFormat>ユーザー設定</PresentationFormat>
  <Paragraphs>106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上田 淳也</dc:creator>
  <cp:lastModifiedBy>野末 浩佑</cp:lastModifiedBy>
  <cp:revision>111</cp:revision>
  <cp:lastPrinted>2022-03-02T01:08:45Z</cp:lastPrinted>
  <dcterms:created xsi:type="dcterms:W3CDTF">2022-02-10T07:30:08Z</dcterms:created>
  <dcterms:modified xsi:type="dcterms:W3CDTF">2023-03-10T08:30:03Z</dcterms:modified>
</cp:coreProperties>
</file>