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末 浩佑" initials="野末" lastIdx="7" clrIdx="0">
    <p:extLst>
      <p:ext uri="{19B8F6BF-5375-455C-9EA6-DF929625EA0E}">
        <p15:presenceInfo xmlns:p15="http://schemas.microsoft.com/office/powerpoint/2012/main" userId="S::kousuke.nozue@tk.pacific.co.jp::a9d91971-a50f-4def-af4a-059e97a4fd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9FC9"/>
    <a:srgbClr val="E0C7E0"/>
    <a:srgbClr val="CC00FF"/>
    <a:srgbClr val="CC00CC"/>
    <a:srgbClr val="A5D4AD"/>
    <a:srgbClr val="FDDF9B"/>
    <a:srgbClr val="F8C5AC"/>
    <a:srgbClr val="C9CACA"/>
    <a:srgbClr val="A3BCE2"/>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25" d="100"/>
          <a:sy n="125" d="100"/>
        </p:scale>
        <p:origin x="3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23A17417-5B49-74CB-EAA3-464689F273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 y="0"/>
            <a:ext cx="7559040" cy="539496"/>
          </a:xfrm>
          <a:prstGeom prst="rect">
            <a:avLst/>
          </a:prstGeom>
        </p:spPr>
      </p:pic>
    </p:spTree>
    <p:extLst>
      <p:ext uri="{BB962C8B-B14F-4D97-AF65-F5344CB8AC3E}">
        <p14:creationId xmlns:p14="http://schemas.microsoft.com/office/powerpoint/2010/main" val="3264447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191629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261761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3040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67692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241926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365206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1346347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120918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136147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0B949B-6565-40A5-B362-5ECC6C872298}" type="datetimeFigureOut">
              <a:rPr kumimoji="1" lang="ja-JP" altLang="en-US" smtClean="0"/>
              <a:t>2023/3/10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244947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10B949B-6565-40A5-B362-5ECC6C872298}" type="datetimeFigureOut">
              <a:rPr kumimoji="1" lang="ja-JP" altLang="en-US" smtClean="0"/>
              <a:t>2023/3/10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75AD428-A1AD-464C-A75B-96CF0041A809}" type="slidenum">
              <a:rPr kumimoji="1" lang="ja-JP" altLang="en-US" smtClean="0"/>
              <a:t>‹#›</a:t>
            </a:fld>
            <a:endParaRPr kumimoji="1" lang="ja-JP" altLang="en-US"/>
          </a:p>
        </p:txBody>
      </p:sp>
    </p:spTree>
    <p:extLst>
      <p:ext uri="{BB962C8B-B14F-4D97-AF65-F5344CB8AC3E}">
        <p14:creationId xmlns:p14="http://schemas.microsoft.com/office/powerpoint/2010/main" val="27011096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6" Type="http://schemas.openxmlformats.org/officeDocument/2006/relationships/image" Target="../media/image17.jp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jp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四角形: 角を丸くする 76">
            <a:extLst>
              <a:ext uri="{FF2B5EF4-FFF2-40B4-BE49-F238E27FC236}">
                <a16:creationId xmlns:a16="http://schemas.microsoft.com/office/drawing/2014/main" id="{8741C70F-6441-4952-AD5E-07ECFA3385D0}"/>
              </a:ext>
            </a:extLst>
          </p:cNvPr>
          <p:cNvSpPr/>
          <p:nvPr/>
        </p:nvSpPr>
        <p:spPr>
          <a:xfrm>
            <a:off x="120650" y="1969171"/>
            <a:ext cx="5239626" cy="2173155"/>
          </a:xfrm>
          <a:prstGeom prst="roundRect">
            <a:avLst>
              <a:gd name="adj" fmla="val 3977"/>
            </a:avLst>
          </a:prstGeom>
          <a:solidFill>
            <a:schemeClr val="accent4">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73" name="四角形: 角を丸くする 72">
            <a:extLst>
              <a:ext uri="{FF2B5EF4-FFF2-40B4-BE49-F238E27FC236}">
                <a16:creationId xmlns:a16="http://schemas.microsoft.com/office/drawing/2014/main" id="{B5C5289C-3CED-47E7-9C4D-89C350B8A1D4}"/>
              </a:ext>
            </a:extLst>
          </p:cNvPr>
          <p:cNvSpPr/>
          <p:nvPr/>
        </p:nvSpPr>
        <p:spPr>
          <a:xfrm>
            <a:off x="266700" y="2153519"/>
            <a:ext cx="2724150" cy="1575524"/>
          </a:xfrm>
          <a:prstGeom prst="roundRect">
            <a:avLst>
              <a:gd name="adj" fmla="val 3977"/>
            </a:avLst>
          </a:prstGeom>
          <a:solidFill>
            <a:schemeClr val="bg1"/>
          </a:solidFill>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69" name="四角形: 角を丸くする 68">
            <a:extLst>
              <a:ext uri="{FF2B5EF4-FFF2-40B4-BE49-F238E27FC236}">
                <a16:creationId xmlns:a16="http://schemas.microsoft.com/office/drawing/2014/main" id="{B2C5BB4E-6D4D-40DE-8AE0-A0DF74488FC3}"/>
              </a:ext>
            </a:extLst>
          </p:cNvPr>
          <p:cNvSpPr/>
          <p:nvPr/>
        </p:nvSpPr>
        <p:spPr>
          <a:xfrm>
            <a:off x="118242" y="1500975"/>
            <a:ext cx="7323082" cy="353418"/>
          </a:xfrm>
          <a:prstGeom prst="roundRect">
            <a:avLst>
              <a:gd name="adj" fmla="val 23382"/>
            </a:avLst>
          </a:prstGeom>
          <a:solidFill>
            <a:schemeClr val="accent5">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59" name="四角形: 角を丸くする 58">
            <a:extLst>
              <a:ext uri="{FF2B5EF4-FFF2-40B4-BE49-F238E27FC236}">
                <a16:creationId xmlns:a16="http://schemas.microsoft.com/office/drawing/2014/main" id="{AE5FE17E-82B0-4E36-BFB0-FDF4C04FE7F6}"/>
              </a:ext>
            </a:extLst>
          </p:cNvPr>
          <p:cNvSpPr/>
          <p:nvPr/>
        </p:nvSpPr>
        <p:spPr>
          <a:xfrm>
            <a:off x="3281973" y="2026920"/>
            <a:ext cx="1886927" cy="1154430"/>
          </a:xfrm>
          <a:prstGeom prst="roundRect">
            <a:avLst>
              <a:gd name="adj" fmla="val 3977"/>
            </a:avLst>
          </a:prstGeom>
          <a:solidFill>
            <a:schemeClr val="bg1"/>
          </a:solidFill>
          <a:ln w="12700">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58" name="四角形: 角を丸くする 57">
            <a:extLst>
              <a:ext uri="{FF2B5EF4-FFF2-40B4-BE49-F238E27FC236}">
                <a16:creationId xmlns:a16="http://schemas.microsoft.com/office/drawing/2014/main" id="{CD797F27-C4D5-4C01-9168-C2996EAE0D06}"/>
              </a:ext>
            </a:extLst>
          </p:cNvPr>
          <p:cNvSpPr/>
          <p:nvPr/>
        </p:nvSpPr>
        <p:spPr>
          <a:xfrm>
            <a:off x="118242" y="620504"/>
            <a:ext cx="7323082" cy="819417"/>
          </a:xfrm>
          <a:prstGeom prst="roundRect">
            <a:avLst>
              <a:gd name="adj" fmla="val 9557"/>
            </a:avLst>
          </a:prstGeom>
          <a:solidFill>
            <a:schemeClr val="accent6">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57" name="四角形: 角を丸くする 56">
            <a:extLst>
              <a:ext uri="{FF2B5EF4-FFF2-40B4-BE49-F238E27FC236}">
                <a16:creationId xmlns:a16="http://schemas.microsoft.com/office/drawing/2014/main" id="{C737618A-D843-49E8-8703-D27875426860}"/>
              </a:ext>
            </a:extLst>
          </p:cNvPr>
          <p:cNvSpPr/>
          <p:nvPr/>
        </p:nvSpPr>
        <p:spPr>
          <a:xfrm>
            <a:off x="5529075" y="1962760"/>
            <a:ext cx="1900260" cy="970939"/>
          </a:xfrm>
          <a:prstGeom prst="roundRect">
            <a:avLst>
              <a:gd name="adj" fmla="val 7447"/>
            </a:avLst>
          </a:prstGeom>
          <a:solidFill>
            <a:schemeClr val="bg1">
              <a:lumMod val="85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31FC6B83-9F20-4FA6-BAEB-DB83B2091B5C}"/>
              </a:ext>
            </a:extLst>
          </p:cNvPr>
          <p:cNvSpPr/>
          <p:nvPr/>
        </p:nvSpPr>
        <p:spPr>
          <a:xfrm>
            <a:off x="210417" y="6481011"/>
            <a:ext cx="7138841" cy="4144397"/>
          </a:xfrm>
          <a:prstGeom prst="rect">
            <a:avLst/>
          </a:prstGeom>
          <a:ln w="127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endParaRPr kumimoji="1" lang="en-US" altLang="ja-JP" sz="1295" dirty="0"/>
          </a:p>
        </p:txBody>
      </p:sp>
      <p:sp>
        <p:nvSpPr>
          <p:cNvPr id="16" name="正方形/長方形 15">
            <a:extLst>
              <a:ext uri="{FF2B5EF4-FFF2-40B4-BE49-F238E27FC236}">
                <a16:creationId xmlns:a16="http://schemas.microsoft.com/office/drawing/2014/main" id="{DB4C94E2-9577-4100-9D84-07F558CADDC7}"/>
              </a:ext>
            </a:extLst>
          </p:cNvPr>
          <p:cNvSpPr/>
          <p:nvPr/>
        </p:nvSpPr>
        <p:spPr>
          <a:xfrm>
            <a:off x="2171941" y="675031"/>
            <a:ext cx="1753674" cy="42067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a:latin typeface="Meiryo UI" panose="020B0604030504040204" pitchFamily="50" charset="-128"/>
                <a:ea typeface="Meiryo UI" panose="020B0604030504040204" pitchFamily="50" charset="-128"/>
              </a:rPr>
              <a:t>国　環境省</a:t>
            </a:r>
            <a:endParaRPr kumimoji="1" lang="en-US" altLang="ja-JP" sz="1100">
              <a:latin typeface="Meiryo UI" panose="020B0604030504040204" pitchFamily="50" charset="-128"/>
              <a:ea typeface="Meiryo UI" panose="020B0604030504040204" pitchFamily="50" charset="-128"/>
            </a:endParaRPr>
          </a:p>
          <a:p>
            <a:pPr algn="ctr"/>
            <a:r>
              <a:rPr kumimoji="1" lang="ja-JP" altLang="en-US" sz="110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●●地方環境事務所）</a:t>
            </a:r>
          </a:p>
        </p:txBody>
      </p:sp>
      <p:sp>
        <p:nvSpPr>
          <p:cNvPr id="18" name="正方形/長方形 17">
            <a:extLst>
              <a:ext uri="{FF2B5EF4-FFF2-40B4-BE49-F238E27FC236}">
                <a16:creationId xmlns:a16="http://schemas.microsoft.com/office/drawing/2014/main" id="{C2E0DA92-108C-41CE-9354-9E439BEFF5D1}"/>
              </a:ext>
            </a:extLst>
          </p:cNvPr>
          <p:cNvSpPr/>
          <p:nvPr/>
        </p:nvSpPr>
        <p:spPr>
          <a:xfrm>
            <a:off x="2769682" y="1572057"/>
            <a:ext cx="1630414"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●●県●●部●●課</a:t>
            </a:r>
          </a:p>
        </p:txBody>
      </p:sp>
      <p:sp>
        <p:nvSpPr>
          <p:cNvPr id="19" name="正方形/長方形 18">
            <a:extLst>
              <a:ext uri="{FF2B5EF4-FFF2-40B4-BE49-F238E27FC236}">
                <a16:creationId xmlns:a16="http://schemas.microsoft.com/office/drawing/2014/main" id="{36D195A1-61A0-4D90-84B3-D5E156A5FC78}"/>
              </a:ext>
            </a:extLst>
          </p:cNvPr>
          <p:cNvSpPr/>
          <p:nvPr/>
        </p:nvSpPr>
        <p:spPr>
          <a:xfrm>
            <a:off x="569355" y="1569813"/>
            <a:ext cx="1655379"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●●県災害対策本部</a:t>
            </a:r>
          </a:p>
        </p:txBody>
      </p:sp>
      <p:sp>
        <p:nvSpPr>
          <p:cNvPr id="20" name="正方形/長方形 19">
            <a:extLst>
              <a:ext uri="{FF2B5EF4-FFF2-40B4-BE49-F238E27FC236}">
                <a16:creationId xmlns:a16="http://schemas.microsoft.com/office/drawing/2014/main" id="{FDCAB812-FDDE-4396-BB07-438A292D5C12}"/>
              </a:ext>
            </a:extLst>
          </p:cNvPr>
          <p:cNvSpPr/>
          <p:nvPr/>
        </p:nvSpPr>
        <p:spPr>
          <a:xfrm>
            <a:off x="267740" y="2060617"/>
            <a:ext cx="2719300" cy="216000"/>
          </a:xfrm>
          <a:prstGeom prst="rect">
            <a:avLst/>
          </a:prstGeom>
          <a:solidFill>
            <a:schemeClr val="tx1"/>
          </a:solidFill>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●●町災害対策本部</a:t>
            </a:r>
          </a:p>
        </p:txBody>
      </p:sp>
      <p:sp>
        <p:nvSpPr>
          <p:cNvPr id="23" name="正方形/長方形 22">
            <a:extLst>
              <a:ext uri="{FF2B5EF4-FFF2-40B4-BE49-F238E27FC236}">
                <a16:creationId xmlns:a16="http://schemas.microsoft.com/office/drawing/2014/main" id="{B356DA48-EC5F-4602-B42B-20A7D1168919}"/>
              </a:ext>
            </a:extLst>
          </p:cNvPr>
          <p:cNvSpPr/>
          <p:nvPr/>
        </p:nvSpPr>
        <p:spPr>
          <a:xfrm>
            <a:off x="5713209" y="2036541"/>
            <a:ext cx="1528882" cy="252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●●協会</a:t>
            </a:r>
          </a:p>
        </p:txBody>
      </p:sp>
      <p:sp>
        <p:nvSpPr>
          <p:cNvPr id="24" name="正方形/長方形 23">
            <a:extLst>
              <a:ext uri="{FF2B5EF4-FFF2-40B4-BE49-F238E27FC236}">
                <a16:creationId xmlns:a16="http://schemas.microsoft.com/office/drawing/2014/main" id="{58F8FEDF-19ED-4B18-87FE-2F8516F6A941}"/>
              </a:ext>
            </a:extLst>
          </p:cNvPr>
          <p:cNvSpPr/>
          <p:nvPr/>
        </p:nvSpPr>
        <p:spPr>
          <a:xfrm>
            <a:off x="314420" y="2494090"/>
            <a:ext cx="1488980" cy="43961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185046" indent="-185046">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協定発動、支援要請</a:t>
            </a:r>
            <a:endParaRPr kumimoji="1" lang="en-US" altLang="ja-JP" sz="1050" dirty="0">
              <a:latin typeface="Meiryo UI" panose="020B0604030504040204" pitchFamily="50" charset="-128"/>
              <a:ea typeface="Meiryo UI" panose="020B0604030504040204" pitchFamily="50" charset="-128"/>
            </a:endParaRPr>
          </a:p>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受援窓口</a:t>
            </a:r>
            <a:endParaRPr kumimoji="1" lang="en-US" altLang="ja-JP" sz="1050"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C9488802-E0B3-480C-B1FE-C57ED939B58A}"/>
              </a:ext>
            </a:extLst>
          </p:cNvPr>
          <p:cNvSpPr/>
          <p:nvPr/>
        </p:nvSpPr>
        <p:spPr>
          <a:xfrm>
            <a:off x="5713209" y="2635144"/>
            <a:ext cx="1528882"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▲▲一部事務組合</a:t>
            </a:r>
          </a:p>
        </p:txBody>
      </p:sp>
      <p:sp>
        <p:nvSpPr>
          <p:cNvPr id="76" name="正方形/長方形 75">
            <a:extLst>
              <a:ext uri="{FF2B5EF4-FFF2-40B4-BE49-F238E27FC236}">
                <a16:creationId xmlns:a16="http://schemas.microsoft.com/office/drawing/2014/main" id="{955D9FB0-4F35-4437-A9C2-41CF50AAE924}"/>
              </a:ext>
            </a:extLst>
          </p:cNvPr>
          <p:cNvSpPr/>
          <p:nvPr/>
        </p:nvSpPr>
        <p:spPr>
          <a:xfrm>
            <a:off x="254000" y="3810842"/>
            <a:ext cx="2870200" cy="262217"/>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災害ボランティアセンター、地元消防団・水防団</a:t>
            </a:r>
            <a:r>
              <a:rPr kumimoji="1" lang="ja-JP" altLang="en-US" sz="1050" baseline="30000" dirty="0">
                <a:latin typeface="Meiryo UI" panose="020B0604030504040204" pitchFamily="50" charset="-128"/>
                <a:ea typeface="Meiryo UI" panose="020B0604030504040204" pitchFamily="50" charset="-128"/>
              </a:rPr>
              <a:t>注</a:t>
            </a:r>
            <a:endParaRPr kumimoji="1" lang="en-US" altLang="ja-JP" sz="1050" baseline="30000" dirty="0">
              <a:latin typeface="Meiryo UI" panose="020B0604030504040204" pitchFamily="50" charset="-128"/>
              <a:ea typeface="Meiryo UI" panose="020B0604030504040204" pitchFamily="50" charset="-128"/>
            </a:endParaRPr>
          </a:p>
        </p:txBody>
      </p:sp>
      <p:sp>
        <p:nvSpPr>
          <p:cNvPr id="86" name="正方形/長方形 85">
            <a:extLst>
              <a:ext uri="{FF2B5EF4-FFF2-40B4-BE49-F238E27FC236}">
                <a16:creationId xmlns:a16="http://schemas.microsoft.com/office/drawing/2014/main" id="{63E572AC-A0A6-436E-953C-572B94E4A2A8}"/>
              </a:ext>
            </a:extLst>
          </p:cNvPr>
          <p:cNvSpPr/>
          <p:nvPr/>
        </p:nvSpPr>
        <p:spPr>
          <a:xfrm>
            <a:off x="5257702" y="1572057"/>
            <a:ext cx="1993277"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〇〇県○○協会</a:t>
            </a:r>
          </a:p>
        </p:txBody>
      </p:sp>
      <p:sp>
        <p:nvSpPr>
          <p:cNvPr id="99" name="正方形/長方形 98">
            <a:extLst>
              <a:ext uri="{FF2B5EF4-FFF2-40B4-BE49-F238E27FC236}">
                <a16:creationId xmlns:a16="http://schemas.microsoft.com/office/drawing/2014/main" id="{3AB11B60-6DC2-40DB-90F9-99B657C52E86}"/>
              </a:ext>
            </a:extLst>
          </p:cNvPr>
          <p:cNvSpPr/>
          <p:nvPr/>
        </p:nvSpPr>
        <p:spPr>
          <a:xfrm>
            <a:off x="257270" y="3073401"/>
            <a:ext cx="1158780" cy="23495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避難所運営</a:t>
            </a:r>
            <a:endParaRPr kumimoji="1" lang="en-US" altLang="ja-JP" sz="1050" dirty="0">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3E7317C8-CBFE-41A2-A525-BA179B4B4A52}"/>
              </a:ext>
            </a:extLst>
          </p:cNvPr>
          <p:cNvSpPr/>
          <p:nvPr/>
        </p:nvSpPr>
        <p:spPr>
          <a:xfrm>
            <a:off x="264810" y="3541578"/>
            <a:ext cx="2071990" cy="14142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85046" indent="-185046">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設計、積算、工事発注</a:t>
            </a:r>
          </a:p>
        </p:txBody>
      </p:sp>
      <p:sp>
        <p:nvSpPr>
          <p:cNvPr id="109" name="矢印: 左右 108">
            <a:extLst>
              <a:ext uri="{FF2B5EF4-FFF2-40B4-BE49-F238E27FC236}">
                <a16:creationId xmlns:a16="http://schemas.microsoft.com/office/drawing/2014/main" id="{62A97544-472D-4389-A285-6EB3670B1462}"/>
              </a:ext>
            </a:extLst>
          </p:cNvPr>
          <p:cNvSpPr/>
          <p:nvPr/>
        </p:nvSpPr>
        <p:spPr>
          <a:xfrm rot="5400000">
            <a:off x="974368" y="1857731"/>
            <a:ext cx="248684" cy="165421"/>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5F9D6218-9144-4AD0-B553-95ED84E4DAD0}"/>
              </a:ext>
            </a:extLst>
          </p:cNvPr>
          <p:cNvSpPr/>
          <p:nvPr/>
        </p:nvSpPr>
        <p:spPr>
          <a:xfrm>
            <a:off x="4634968" y="658382"/>
            <a:ext cx="2631791" cy="202253"/>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内閣府、国土交通省、防衛省（自衛隊）等</a:t>
            </a:r>
            <a:endParaRPr kumimoji="1" lang="en-US" altLang="ja-JP" sz="1050" dirty="0">
              <a:latin typeface="Meiryo UI" panose="020B0604030504040204" pitchFamily="50" charset="-128"/>
              <a:ea typeface="Meiryo UI" panose="020B0604030504040204" pitchFamily="50" charset="-128"/>
            </a:endParaRPr>
          </a:p>
        </p:txBody>
      </p:sp>
      <p:sp>
        <p:nvSpPr>
          <p:cNvPr id="123" name="矢印: 左右 122">
            <a:extLst>
              <a:ext uri="{FF2B5EF4-FFF2-40B4-BE49-F238E27FC236}">
                <a16:creationId xmlns:a16="http://schemas.microsoft.com/office/drawing/2014/main" id="{25263D46-393C-4C9C-B5AB-6C2AC9B7AB7C}"/>
              </a:ext>
            </a:extLst>
          </p:cNvPr>
          <p:cNvSpPr/>
          <p:nvPr/>
        </p:nvSpPr>
        <p:spPr>
          <a:xfrm rot="10800000">
            <a:off x="3949261" y="776325"/>
            <a:ext cx="685705" cy="185371"/>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124" name="矢印: 左右 123">
            <a:extLst>
              <a:ext uri="{FF2B5EF4-FFF2-40B4-BE49-F238E27FC236}">
                <a16:creationId xmlns:a16="http://schemas.microsoft.com/office/drawing/2014/main" id="{54303942-A7C5-4F6A-A238-9408D2010D66}"/>
              </a:ext>
            </a:extLst>
          </p:cNvPr>
          <p:cNvSpPr/>
          <p:nvPr/>
        </p:nvSpPr>
        <p:spPr>
          <a:xfrm rot="5400000">
            <a:off x="3166263" y="1246026"/>
            <a:ext cx="450897" cy="166017"/>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A770A33B-ED98-4D9C-BC52-B9E2E1DA9747}"/>
              </a:ext>
            </a:extLst>
          </p:cNvPr>
          <p:cNvSpPr/>
          <p:nvPr/>
        </p:nvSpPr>
        <p:spPr>
          <a:xfrm>
            <a:off x="244222" y="170678"/>
            <a:ext cx="1439284" cy="1947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●●県●●町</a:t>
            </a:r>
          </a:p>
        </p:txBody>
      </p:sp>
      <p:sp>
        <p:nvSpPr>
          <p:cNvPr id="53" name="正方形/長方形 52">
            <a:extLst>
              <a:ext uri="{FF2B5EF4-FFF2-40B4-BE49-F238E27FC236}">
                <a16:creationId xmlns:a16="http://schemas.microsoft.com/office/drawing/2014/main" id="{3D12C173-BA0B-4BE2-8028-56D13FE94642}"/>
              </a:ext>
            </a:extLst>
          </p:cNvPr>
          <p:cNvSpPr/>
          <p:nvPr/>
        </p:nvSpPr>
        <p:spPr>
          <a:xfrm>
            <a:off x="3812555" y="2612858"/>
            <a:ext cx="1109836" cy="216000"/>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100" dirty="0">
                <a:latin typeface="Meiryo UI" panose="020B0604030504040204" pitchFamily="50" charset="-128"/>
                <a:ea typeface="Meiryo UI" panose="020B0604030504040204" pitchFamily="50" charset="-128"/>
              </a:rPr>
              <a:t>●●係（●名）</a:t>
            </a:r>
          </a:p>
        </p:txBody>
      </p:sp>
      <p:sp>
        <p:nvSpPr>
          <p:cNvPr id="55" name="正方形/長方形 54">
            <a:extLst>
              <a:ext uri="{FF2B5EF4-FFF2-40B4-BE49-F238E27FC236}">
                <a16:creationId xmlns:a16="http://schemas.microsoft.com/office/drawing/2014/main" id="{05EA6E5C-E9D9-439E-9D3A-91F87BBDEF62}"/>
              </a:ext>
            </a:extLst>
          </p:cNvPr>
          <p:cNvSpPr/>
          <p:nvPr/>
        </p:nvSpPr>
        <p:spPr>
          <a:xfrm>
            <a:off x="3768194" y="2012756"/>
            <a:ext cx="1413406" cy="216000"/>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災害廃棄物担当</a:t>
            </a:r>
          </a:p>
        </p:txBody>
      </p:sp>
      <p:cxnSp>
        <p:nvCxnSpPr>
          <p:cNvPr id="7" name="コネクタ: カギ線 6">
            <a:extLst>
              <a:ext uri="{FF2B5EF4-FFF2-40B4-BE49-F238E27FC236}">
                <a16:creationId xmlns:a16="http://schemas.microsoft.com/office/drawing/2014/main" id="{42749B46-6136-4367-8D4B-BDDC2F63FC84}"/>
              </a:ext>
            </a:extLst>
          </p:cNvPr>
          <p:cNvCxnSpPr>
            <a:cxnSpLocks/>
          </p:cNvCxnSpPr>
          <p:nvPr/>
        </p:nvCxnSpPr>
        <p:spPr>
          <a:xfrm rot="16200000" flipH="1">
            <a:off x="3577641" y="2496134"/>
            <a:ext cx="250141" cy="201347"/>
          </a:xfrm>
          <a:prstGeom prst="bentConnector3">
            <a:avLst>
              <a:gd name="adj1" fmla="val 101406"/>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コネクタ: カギ線 65">
            <a:extLst>
              <a:ext uri="{FF2B5EF4-FFF2-40B4-BE49-F238E27FC236}">
                <a16:creationId xmlns:a16="http://schemas.microsoft.com/office/drawing/2014/main" id="{1B53CE4C-0509-4D5F-B03B-463BD6B6BED9}"/>
              </a:ext>
            </a:extLst>
          </p:cNvPr>
          <p:cNvCxnSpPr>
            <a:cxnSpLocks/>
          </p:cNvCxnSpPr>
          <p:nvPr/>
        </p:nvCxnSpPr>
        <p:spPr>
          <a:xfrm rot="16200000" flipH="1">
            <a:off x="3502089" y="2702775"/>
            <a:ext cx="396484" cy="196580"/>
          </a:xfrm>
          <a:prstGeom prst="bentConnector3">
            <a:avLst>
              <a:gd name="adj1" fmla="val 101651"/>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A1F0E874-5BED-4F9E-9FEE-27340A51386A}"/>
              </a:ext>
            </a:extLst>
          </p:cNvPr>
          <p:cNvSpPr/>
          <p:nvPr/>
        </p:nvSpPr>
        <p:spPr>
          <a:xfrm>
            <a:off x="4634967" y="855808"/>
            <a:ext cx="2631791" cy="33939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災害廃棄物処理支援ネットワーク（</a:t>
            </a:r>
            <a:r>
              <a:rPr kumimoji="1" lang="en-US" altLang="ja-JP" sz="1050" dirty="0" err="1">
                <a:latin typeface="Meiryo UI" panose="020B0604030504040204" pitchFamily="50" charset="-128"/>
                <a:ea typeface="Meiryo UI" panose="020B0604030504040204" pitchFamily="50" charset="-128"/>
              </a:rPr>
              <a:t>D.Waste</a:t>
            </a:r>
            <a:r>
              <a:rPr kumimoji="1" lang="en-US" altLang="ja-JP" sz="1050" dirty="0">
                <a:latin typeface="Meiryo UI" panose="020B0604030504040204" pitchFamily="50" charset="-128"/>
                <a:ea typeface="Meiryo UI" panose="020B0604030504040204" pitchFamily="50" charset="-128"/>
              </a:rPr>
              <a:t>-Net</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p:txBody>
      </p:sp>
      <p:sp>
        <p:nvSpPr>
          <p:cNvPr id="72" name="正方形/長方形 71">
            <a:extLst>
              <a:ext uri="{FF2B5EF4-FFF2-40B4-BE49-F238E27FC236}">
                <a16:creationId xmlns:a16="http://schemas.microsoft.com/office/drawing/2014/main" id="{DABDAB1B-9BB2-4A60-97E6-527F1B0A5A86}"/>
              </a:ext>
            </a:extLst>
          </p:cNvPr>
          <p:cNvSpPr/>
          <p:nvPr/>
        </p:nvSpPr>
        <p:spPr>
          <a:xfrm>
            <a:off x="4634965" y="1195197"/>
            <a:ext cx="2631791" cy="202253"/>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災害廃棄物処理支援員（人材バンク）</a:t>
            </a:r>
            <a:endParaRPr kumimoji="1" lang="en-US" altLang="ja-JP" sz="1050" dirty="0">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79AFB8BF-E561-4C89-8DC9-CD1BF1F00AFC}"/>
              </a:ext>
            </a:extLst>
          </p:cNvPr>
          <p:cNvSpPr/>
          <p:nvPr/>
        </p:nvSpPr>
        <p:spPr>
          <a:xfrm>
            <a:off x="374651" y="2315721"/>
            <a:ext cx="2546350" cy="17165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●●課（●●班）</a:t>
            </a:r>
          </a:p>
        </p:txBody>
      </p:sp>
      <p:graphicFrame>
        <p:nvGraphicFramePr>
          <p:cNvPr id="17" name="表 25">
            <a:extLst>
              <a:ext uri="{FF2B5EF4-FFF2-40B4-BE49-F238E27FC236}">
                <a16:creationId xmlns:a16="http://schemas.microsoft.com/office/drawing/2014/main" id="{ABBBBFD3-A735-485A-8A8E-D0D496E38030}"/>
              </a:ext>
            </a:extLst>
          </p:cNvPr>
          <p:cNvGraphicFramePr>
            <a:graphicFrameLocks noGrp="1"/>
          </p:cNvGraphicFramePr>
          <p:nvPr>
            <p:extLst>
              <p:ext uri="{D42A27DB-BD31-4B8C-83A1-F6EECF244321}">
                <p14:modId xmlns:p14="http://schemas.microsoft.com/office/powerpoint/2010/main" val="1784819796"/>
              </p:ext>
            </p:extLst>
          </p:nvPr>
        </p:nvGraphicFramePr>
        <p:xfrm>
          <a:off x="210417" y="4191530"/>
          <a:ext cx="7138841" cy="1255470"/>
        </p:xfrm>
        <a:graphic>
          <a:graphicData uri="http://schemas.openxmlformats.org/drawingml/2006/table">
            <a:tbl>
              <a:tblPr bandRow="1">
                <a:tableStyleId>{5C22544A-7EE6-4342-B048-85BDC9FD1C3A}</a:tableStyleId>
              </a:tblPr>
              <a:tblGrid>
                <a:gridCol w="2379614">
                  <a:extLst>
                    <a:ext uri="{9D8B030D-6E8A-4147-A177-3AD203B41FA5}">
                      <a16:colId xmlns:a16="http://schemas.microsoft.com/office/drawing/2014/main" val="2812437969"/>
                    </a:ext>
                  </a:extLst>
                </a:gridCol>
                <a:gridCol w="3344537">
                  <a:extLst>
                    <a:ext uri="{9D8B030D-6E8A-4147-A177-3AD203B41FA5}">
                      <a16:colId xmlns:a16="http://schemas.microsoft.com/office/drawing/2014/main" val="1715475864"/>
                    </a:ext>
                  </a:extLst>
                </a:gridCol>
                <a:gridCol w="1414690">
                  <a:extLst>
                    <a:ext uri="{9D8B030D-6E8A-4147-A177-3AD203B41FA5}">
                      <a16:colId xmlns:a16="http://schemas.microsoft.com/office/drawing/2014/main" val="3415912005"/>
                    </a:ext>
                  </a:extLst>
                </a:gridCol>
              </a:tblGrid>
              <a:tr h="246734">
                <a:tc>
                  <a:txBody>
                    <a:bodyPr/>
                    <a:lstStyle/>
                    <a:p>
                      <a:pPr algn="ctr"/>
                      <a:r>
                        <a:rPr kumimoji="1" lang="ja-JP" altLang="en-US" sz="1000" b="1" dirty="0">
                          <a:latin typeface="Meiryo UI" panose="020B0604030504040204" pitchFamily="50" charset="-128"/>
                          <a:ea typeface="Meiryo UI" panose="020B0604030504040204" pitchFamily="50" charset="-128"/>
                        </a:rPr>
                        <a:t>災害支援協定の名称</a:t>
                      </a: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協定締結先の名称</a:t>
                      </a: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連絡先（電話番号）</a:t>
                      </a: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63778141"/>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8770387"/>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9594186"/>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77568616"/>
                  </a:ext>
                </a:extLst>
              </a:tr>
              <a:tr h="246734">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4057523"/>
                  </a:ext>
                </a:extLst>
              </a:tr>
            </a:tbl>
          </a:graphicData>
        </a:graphic>
      </p:graphicFrame>
      <p:sp>
        <p:nvSpPr>
          <p:cNvPr id="85" name="正方形/長方形 84">
            <a:extLst>
              <a:ext uri="{FF2B5EF4-FFF2-40B4-BE49-F238E27FC236}">
                <a16:creationId xmlns:a16="http://schemas.microsoft.com/office/drawing/2014/main" id="{588FD867-9CB9-4A7B-AD2E-923E10DD8231}"/>
              </a:ext>
            </a:extLst>
          </p:cNvPr>
          <p:cNvSpPr/>
          <p:nvPr/>
        </p:nvSpPr>
        <p:spPr>
          <a:xfrm>
            <a:off x="78825" y="5889899"/>
            <a:ext cx="7402024" cy="525270"/>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308410" indent="-308410">
              <a:buFont typeface="Wingdings" panose="05000000000000000000" pitchFamily="2" charset="2"/>
              <a:buChar char="ü"/>
            </a:pPr>
            <a:r>
              <a:rPr kumimoji="1" lang="ja-JP" altLang="en-US" sz="1079" dirty="0">
                <a:solidFill>
                  <a:srgbClr val="C00000"/>
                </a:solidFill>
                <a:latin typeface="Meiryo UI" panose="020B0604030504040204" pitchFamily="50" charset="-128"/>
                <a:ea typeface="Meiryo UI" panose="020B0604030504040204" pitchFamily="50" charset="-128"/>
              </a:rPr>
              <a:t>庁内関係各課や、災害時における他自治体の応援職員も分かるよう、仮置場や処理施設の位置図を掲載してください。</a:t>
            </a:r>
            <a:endParaRPr kumimoji="1" lang="en-US" altLang="ja-JP" sz="1079" dirty="0">
              <a:solidFill>
                <a:srgbClr val="C00000"/>
              </a:solidFill>
              <a:latin typeface="Meiryo UI" panose="020B0604030504040204" pitchFamily="50" charset="-128"/>
              <a:ea typeface="Meiryo UI" panose="020B0604030504040204" pitchFamily="50" charset="-128"/>
            </a:endParaRPr>
          </a:p>
          <a:p>
            <a:pPr marL="308410" indent="-308410">
              <a:buFont typeface="Wingdings" panose="05000000000000000000" pitchFamily="2" charset="2"/>
              <a:buChar char="ü"/>
            </a:pPr>
            <a:r>
              <a:rPr kumimoji="1" lang="ja-JP" altLang="en-US" sz="1079" dirty="0">
                <a:solidFill>
                  <a:srgbClr val="C00000"/>
                </a:solidFill>
                <a:latin typeface="Meiryo UI" panose="020B0604030504040204" pitchFamily="50" charset="-128"/>
                <a:ea typeface="Meiryo UI" panose="020B0604030504040204" pitchFamily="50" charset="-128"/>
              </a:rPr>
              <a:t>重機が配置される仮置場以外に、地区仮置場等も決まっている場合は追加してもらって構いません。</a:t>
            </a:r>
            <a:endParaRPr kumimoji="1" lang="en-US" altLang="ja-JP" sz="1079" dirty="0">
              <a:solidFill>
                <a:srgbClr val="C00000"/>
              </a:solidFill>
              <a:latin typeface="Meiryo UI" panose="020B0604030504040204" pitchFamily="50" charset="-128"/>
              <a:ea typeface="Meiryo UI" panose="020B0604030504040204" pitchFamily="50" charset="-128"/>
            </a:endParaRPr>
          </a:p>
          <a:p>
            <a:pPr marL="308410" indent="-308410">
              <a:buFont typeface="Wingdings" panose="05000000000000000000" pitchFamily="2" charset="2"/>
              <a:buChar char="ü"/>
            </a:pPr>
            <a:r>
              <a:rPr kumimoji="1" lang="ja-JP" altLang="en-US" sz="1079" dirty="0">
                <a:solidFill>
                  <a:srgbClr val="C00000"/>
                </a:solidFill>
                <a:latin typeface="Meiryo UI" panose="020B0604030504040204" pitchFamily="50" charset="-128"/>
                <a:ea typeface="Meiryo UI" panose="020B0604030504040204" pitchFamily="50" charset="-128"/>
              </a:rPr>
              <a:t>処理施設は、公共施設だけでなく、民間の産業廃棄物処理施設も掲載できれば追加してもらって構いません。</a:t>
            </a:r>
            <a:endParaRPr kumimoji="1" lang="en-US" altLang="ja-JP" sz="1079" dirty="0">
              <a:solidFill>
                <a:srgbClr val="C00000"/>
              </a:solidFill>
              <a:latin typeface="Meiryo UI" panose="020B0604030504040204" pitchFamily="50" charset="-128"/>
              <a:ea typeface="Meiryo UI" panose="020B0604030504040204" pitchFamily="50" charset="-128"/>
            </a:endParaRPr>
          </a:p>
        </p:txBody>
      </p:sp>
      <p:sp>
        <p:nvSpPr>
          <p:cNvPr id="87" name="正方形/長方形 86">
            <a:extLst>
              <a:ext uri="{FF2B5EF4-FFF2-40B4-BE49-F238E27FC236}">
                <a16:creationId xmlns:a16="http://schemas.microsoft.com/office/drawing/2014/main" id="{B9F597FA-4788-4E1D-A969-DE34DA250FE4}"/>
              </a:ext>
            </a:extLst>
          </p:cNvPr>
          <p:cNvSpPr/>
          <p:nvPr/>
        </p:nvSpPr>
        <p:spPr>
          <a:xfrm>
            <a:off x="5382939" y="2925937"/>
            <a:ext cx="2090924" cy="1238079"/>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185046" indent="-185046" algn="just">
              <a:buFont typeface="Wingdings" panose="05000000000000000000" pitchFamily="2" charset="2"/>
              <a:buChar char="ü"/>
            </a:pPr>
            <a:r>
              <a:rPr kumimoji="1" lang="ja-JP" altLang="en-US" sz="1100" dirty="0">
                <a:solidFill>
                  <a:srgbClr val="C00000"/>
                </a:solidFill>
                <a:latin typeface="Meiryo UI" panose="020B0604030504040204" pitchFamily="50" charset="-128"/>
                <a:ea typeface="Meiryo UI" panose="020B0604030504040204" pitchFamily="50" charset="-128"/>
              </a:rPr>
              <a:t>体制を構築するため、支援を要請可能な災害支援協定の名称、協定締結先、連絡先（電話番号）を記載して下さい。</a:t>
            </a:r>
            <a:endParaRPr kumimoji="1" lang="en-US" altLang="ja-JP" sz="1100" dirty="0">
              <a:solidFill>
                <a:srgbClr val="C00000"/>
              </a:solidFill>
              <a:latin typeface="Meiryo UI" panose="020B0604030504040204" pitchFamily="50" charset="-128"/>
              <a:ea typeface="Meiryo UI" panose="020B0604030504040204" pitchFamily="50" charset="-128"/>
            </a:endParaRPr>
          </a:p>
          <a:p>
            <a:pPr marL="185046" indent="-185046" algn="just">
              <a:buFont typeface="Wingdings" panose="05000000000000000000" pitchFamily="2" charset="2"/>
              <a:buChar char="ü"/>
            </a:pPr>
            <a:r>
              <a:rPr kumimoji="1" lang="ja-JP" altLang="en-US" sz="1100" dirty="0">
                <a:solidFill>
                  <a:srgbClr val="C00000"/>
                </a:solidFill>
                <a:latin typeface="Meiryo UI" panose="020B0604030504040204" pitchFamily="50" charset="-128"/>
                <a:ea typeface="Meiryo UI" panose="020B0604030504040204" pitchFamily="50" charset="-128"/>
              </a:rPr>
              <a:t>県が締結している協定も含めて記載してください。</a:t>
            </a:r>
            <a:endParaRPr kumimoji="1" lang="en-US" altLang="ja-JP" sz="1100" dirty="0">
              <a:solidFill>
                <a:srgbClr val="C00000"/>
              </a:solidFill>
              <a:latin typeface="Meiryo UI" panose="020B0604030504040204" pitchFamily="50" charset="-128"/>
              <a:ea typeface="Meiryo UI" panose="020B0604030504040204" pitchFamily="50" charset="-128"/>
            </a:endParaRPr>
          </a:p>
        </p:txBody>
      </p:sp>
      <p:graphicFrame>
        <p:nvGraphicFramePr>
          <p:cNvPr id="89" name="表 25">
            <a:extLst>
              <a:ext uri="{FF2B5EF4-FFF2-40B4-BE49-F238E27FC236}">
                <a16:creationId xmlns:a16="http://schemas.microsoft.com/office/drawing/2014/main" id="{3AD68CFD-0036-41D0-A774-356CA326D1CD}"/>
              </a:ext>
            </a:extLst>
          </p:cNvPr>
          <p:cNvGraphicFramePr>
            <a:graphicFrameLocks noGrp="1"/>
          </p:cNvGraphicFramePr>
          <p:nvPr>
            <p:extLst>
              <p:ext uri="{D42A27DB-BD31-4B8C-83A1-F6EECF244321}">
                <p14:modId xmlns:p14="http://schemas.microsoft.com/office/powerpoint/2010/main" val="3079812136"/>
              </p:ext>
            </p:extLst>
          </p:nvPr>
        </p:nvGraphicFramePr>
        <p:xfrm>
          <a:off x="2015455" y="8819157"/>
          <a:ext cx="5251303" cy="1788138"/>
        </p:xfrm>
        <a:graphic>
          <a:graphicData uri="http://schemas.openxmlformats.org/drawingml/2006/table">
            <a:tbl>
              <a:tblPr bandRow="1">
                <a:tableStyleId>{5C22544A-7EE6-4342-B048-85BDC9FD1C3A}</a:tableStyleId>
              </a:tblPr>
              <a:tblGrid>
                <a:gridCol w="1604726">
                  <a:extLst>
                    <a:ext uri="{9D8B030D-6E8A-4147-A177-3AD203B41FA5}">
                      <a16:colId xmlns:a16="http://schemas.microsoft.com/office/drawing/2014/main" val="2812437969"/>
                    </a:ext>
                  </a:extLst>
                </a:gridCol>
                <a:gridCol w="1604726">
                  <a:extLst>
                    <a:ext uri="{9D8B030D-6E8A-4147-A177-3AD203B41FA5}">
                      <a16:colId xmlns:a16="http://schemas.microsoft.com/office/drawing/2014/main" val="1886117905"/>
                    </a:ext>
                  </a:extLst>
                </a:gridCol>
                <a:gridCol w="794421">
                  <a:extLst>
                    <a:ext uri="{9D8B030D-6E8A-4147-A177-3AD203B41FA5}">
                      <a16:colId xmlns:a16="http://schemas.microsoft.com/office/drawing/2014/main" val="4136885723"/>
                    </a:ext>
                  </a:extLst>
                </a:gridCol>
                <a:gridCol w="613411">
                  <a:extLst>
                    <a:ext uri="{9D8B030D-6E8A-4147-A177-3AD203B41FA5}">
                      <a16:colId xmlns:a16="http://schemas.microsoft.com/office/drawing/2014/main" val="1715475864"/>
                    </a:ext>
                  </a:extLst>
                </a:gridCol>
                <a:gridCol w="634019">
                  <a:extLst>
                    <a:ext uri="{9D8B030D-6E8A-4147-A177-3AD203B41FA5}">
                      <a16:colId xmlns:a16="http://schemas.microsoft.com/office/drawing/2014/main" val="3415912005"/>
                    </a:ext>
                  </a:extLst>
                </a:gridCol>
              </a:tblGrid>
              <a:tr h="361877">
                <a:tc>
                  <a:txBody>
                    <a:bodyPr/>
                    <a:lstStyle/>
                    <a:p>
                      <a:pPr algn="ctr"/>
                      <a:r>
                        <a:rPr kumimoji="1" lang="ja-JP" altLang="en-US" sz="900" dirty="0">
                          <a:latin typeface="Meiryo UI" panose="020B0604030504040204" pitchFamily="50" charset="-128"/>
                          <a:ea typeface="Meiryo UI" panose="020B0604030504040204" pitchFamily="50" charset="-128"/>
                        </a:rPr>
                        <a:t>仮置場の名称</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住所</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面積</a:t>
                      </a:r>
                      <a:r>
                        <a:rPr kumimoji="1" lang="en-US" altLang="ja-JP" sz="900" baseline="30000" dirty="0">
                          <a:latin typeface="Meiryo UI" panose="020B0604030504040204" pitchFamily="50" charset="-128"/>
                          <a:ea typeface="Meiryo UI" panose="020B0604030504040204" pitchFamily="50" charset="-128"/>
                        </a:rPr>
                        <a:t>※</a:t>
                      </a:r>
                      <a:r>
                        <a:rPr kumimoji="1" lang="ja-JP" altLang="en-US" sz="900" baseline="30000" dirty="0">
                          <a:latin typeface="Meiryo UI" panose="020B0604030504040204" pitchFamily="50" charset="-128"/>
                          <a:ea typeface="Meiryo UI" panose="020B0604030504040204" pitchFamily="50" charset="-128"/>
                        </a:rPr>
                        <a:t>１</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m2</a:t>
                      </a:r>
                      <a:r>
                        <a:rPr kumimoji="1" lang="ja-JP" altLang="en-US" sz="900" dirty="0">
                          <a:latin typeface="Meiryo UI" panose="020B0604030504040204" pitchFamily="50" charset="-128"/>
                          <a:ea typeface="Meiryo UI" panose="020B0604030504040204" pitchFamily="50" charset="-128"/>
                        </a:rPr>
                        <a:t>）</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土地の所管</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優先順位</a:t>
                      </a:r>
                      <a:r>
                        <a:rPr kumimoji="1" lang="en-US" altLang="ja-JP" sz="900" baseline="30000" dirty="0">
                          <a:latin typeface="Meiryo UI" panose="020B0604030504040204" pitchFamily="50" charset="-128"/>
                          <a:ea typeface="Meiryo UI" panose="020B0604030504040204" pitchFamily="50" charset="-128"/>
                        </a:rPr>
                        <a:t>※</a:t>
                      </a:r>
                      <a:r>
                        <a:rPr kumimoji="1" lang="ja-JP" altLang="en-US" sz="900" baseline="30000" dirty="0">
                          <a:latin typeface="Meiryo UI" panose="020B0604030504040204" pitchFamily="50" charset="-128"/>
                          <a:ea typeface="Meiryo UI" panose="020B0604030504040204" pitchFamily="50" charset="-128"/>
                        </a:rPr>
                        <a:t>２</a:t>
                      </a:r>
                    </a:p>
                  </a:txBody>
                  <a:tcPr marL="98694" marR="98694" marT="49347" marB="4934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63778141"/>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8770387"/>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9594186"/>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74611277"/>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6584096"/>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66941757"/>
                  </a:ext>
                </a:extLst>
              </a:tr>
              <a:tr h="230285">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8694" marR="98694" marT="49347" marB="49347">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77568616"/>
                  </a:ext>
                </a:extLst>
              </a:tr>
            </a:tbl>
          </a:graphicData>
        </a:graphic>
      </p:graphicFrame>
      <p:sp>
        <p:nvSpPr>
          <p:cNvPr id="90" name="正方形/長方形 89">
            <a:extLst>
              <a:ext uri="{FF2B5EF4-FFF2-40B4-BE49-F238E27FC236}">
                <a16:creationId xmlns:a16="http://schemas.microsoft.com/office/drawing/2014/main" id="{C9B2AF84-188A-44CB-B881-C6F650E5C8FA}"/>
              </a:ext>
            </a:extLst>
          </p:cNvPr>
          <p:cNvSpPr/>
          <p:nvPr/>
        </p:nvSpPr>
        <p:spPr>
          <a:xfrm>
            <a:off x="2772248" y="10179478"/>
            <a:ext cx="4532613" cy="398510"/>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971" dirty="0">
                <a:solidFill>
                  <a:srgbClr val="C00000"/>
                </a:solidFill>
                <a:latin typeface="Meiryo UI" panose="020B0604030504040204" pitchFamily="50" charset="-128"/>
                <a:ea typeface="Meiryo UI" panose="020B0604030504040204" pitchFamily="50" charset="-128"/>
              </a:rPr>
              <a:t>※</a:t>
            </a:r>
            <a:r>
              <a:rPr kumimoji="1" lang="ja-JP" altLang="en-US" sz="971" dirty="0">
                <a:solidFill>
                  <a:srgbClr val="C00000"/>
                </a:solidFill>
                <a:latin typeface="Meiryo UI" panose="020B0604030504040204" pitchFamily="50" charset="-128"/>
                <a:ea typeface="Meiryo UI" panose="020B0604030504040204" pitchFamily="50" charset="-128"/>
              </a:rPr>
              <a:t>１：面積の列は、敷地面積ではなく、災害廃棄物を仮置き可能な面積を記載。</a:t>
            </a:r>
            <a:endParaRPr kumimoji="1" lang="en-US" altLang="ja-JP" sz="971" dirty="0">
              <a:solidFill>
                <a:srgbClr val="C00000"/>
              </a:solidFill>
              <a:latin typeface="Meiryo UI" panose="020B0604030504040204" pitchFamily="50" charset="-128"/>
              <a:ea typeface="Meiryo UI" panose="020B0604030504040204" pitchFamily="50" charset="-128"/>
            </a:endParaRPr>
          </a:p>
          <a:p>
            <a:r>
              <a:rPr kumimoji="1" lang="en-US" altLang="ja-JP" sz="971" dirty="0">
                <a:solidFill>
                  <a:srgbClr val="C00000"/>
                </a:solidFill>
                <a:latin typeface="Meiryo UI" panose="020B0604030504040204" pitchFamily="50" charset="-128"/>
                <a:ea typeface="Meiryo UI" panose="020B0604030504040204" pitchFamily="50" charset="-128"/>
              </a:rPr>
              <a:t>※</a:t>
            </a:r>
            <a:r>
              <a:rPr kumimoji="1" lang="ja-JP" altLang="en-US" sz="971" dirty="0">
                <a:solidFill>
                  <a:srgbClr val="C00000"/>
                </a:solidFill>
                <a:latin typeface="Meiryo UI" panose="020B0604030504040204" pitchFamily="50" charset="-128"/>
                <a:ea typeface="Meiryo UI" panose="020B0604030504040204" pitchFamily="50" charset="-128"/>
              </a:rPr>
              <a:t>２：優先順位の列は、数字を記載。</a:t>
            </a:r>
            <a:endParaRPr kumimoji="1" lang="en-US" altLang="ja-JP" sz="971" dirty="0">
              <a:solidFill>
                <a:srgbClr val="C00000"/>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4B004240-37AD-453F-B95E-E11A1CBB4185}"/>
              </a:ext>
            </a:extLst>
          </p:cNvPr>
          <p:cNvSpPr/>
          <p:nvPr/>
        </p:nvSpPr>
        <p:spPr>
          <a:xfrm>
            <a:off x="3194614" y="3224084"/>
            <a:ext cx="2108905" cy="905955"/>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algn="just"/>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注：消防団の本来業務は消防補助（人命救助等）であるため、調整の上、業務の優先順位を踏まえて可能な範囲で災害廃棄物処理についても協力を得られると良い。</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just"/>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注：道路・建物被害は災害廃棄物処理に係ることから、情報を集約すると考えられる土木・建設課を含めて体制を記載してください。</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F6AB8D44-5907-0BAF-1C26-1EFEA2868986}"/>
              </a:ext>
            </a:extLst>
          </p:cNvPr>
          <p:cNvSpPr/>
          <p:nvPr/>
        </p:nvSpPr>
        <p:spPr>
          <a:xfrm>
            <a:off x="5771272" y="170678"/>
            <a:ext cx="404939" cy="1947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a:t>
            </a:r>
          </a:p>
        </p:txBody>
      </p:sp>
      <p:sp>
        <p:nvSpPr>
          <p:cNvPr id="3" name="正方形/長方形 2">
            <a:extLst>
              <a:ext uri="{FF2B5EF4-FFF2-40B4-BE49-F238E27FC236}">
                <a16:creationId xmlns:a16="http://schemas.microsoft.com/office/drawing/2014/main" id="{9D12DC7B-0781-07E7-0429-A1CF85DD72A6}"/>
              </a:ext>
            </a:extLst>
          </p:cNvPr>
          <p:cNvSpPr/>
          <p:nvPr/>
        </p:nvSpPr>
        <p:spPr>
          <a:xfrm>
            <a:off x="6379965" y="170678"/>
            <a:ext cx="404939" cy="1947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a:t>
            </a:r>
          </a:p>
        </p:txBody>
      </p:sp>
      <p:sp>
        <p:nvSpPr>
          <p:cNvPr id="4" name="矢印: 左右 3">
            <a:extLst>
              <a:ext uri="{FF2B5EF4-FFF2-40B4-BE49-F238E27FC236}">
                <a16:creationId xmlns:a16="http://schemas.microsoft.com/office/drawing/2014/main" id="{1C5FD95D-994C-0ABE-2457-D4FDD514E898}"/>
              </a:ext>
            </a:extLst>
          </p:cNvPr>
          <p:cNvSpPr/>
          <p:nvPr/>
        </p:nvSpPr>
        <p:spPr>
          <a:xfrm rot="10800000">
            <a:off x="2279649" y="1577842"/>
            <a:ext cx="421477" cy="180206"/>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5" name="矢印: 左右 4">
            <a:extLst>
              <a:ext uri="{FF2B5EF4-FFF2-40B4-BE49-F238E27FC236}">
                <a16:creationId xmlns:a16="http://schemas.microsoft.com/office/drawing/2014/main" id="{BE254259-54E5-FA3F-0BFF-43D29D8E8485}"/>
              </a:ext>
            </a:extLst>
          </p:cNvPr>
          <p:cNvSpPr/>
          <p:nvPr/>
        </p:nvSpPr>
        <p:spPr>
          <a:xfrm rot="10800000">
            <a:off x="4509926" y="1577842"/>
            <a:ext cx="685705" cy="185371"/>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F0F1329D-C9D7-8ADD-9736-4DB05ED591DC}"/>
              </a:ext>
            </a:extLst>
          </p:cNvPr>
          <p:cNvSpPr/>
          <p:nvPr/>
        </p:nvSpPr>
        <p:spPr>
          <a:xfrm>
            <a:off x="3812555" y="2897634"/>
            <a:ext cx="1109836" cy="216000"/>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100" dirty="0">
                <a:latin typeface="Meiryo UI" panose="020B0604030504040204" pitchFamily="50" charset="-128"/>
                <a:ea typeface="Meiryo UI" panose="020B0604030504040204" pitchFamily="50" charset="-128"/>
              </a:rPr>
              <a:t>●●係（●名）</a:t>
            </a:r>
          </a:p>
        </p:txBody>
      </p:sp>
      <p:sp>
        <p:nvSpPr>
          <p:cNvPr id="52" name="正方形/長方形 51">
            <a:extLst>
              <a:ext uri="{FF2B5EF4-FFF2-40B4-BE49-F238E27FC236}">
                <a16:creationId xmlns:a16="http://schemas.microsoft.com/office/drawing/2014/main" id="{A12B687F-1E44-4AFD-8BF9-81EF736CC131}"/>
              </a:ext>
            </a:extLst>
          </p:cNvPr>
          <p:cNvSpPr/>
          <p:nvPr/>
        </p:nvSpPr>
        <p:spPr>
          <a:xfrm>
            <a:off x="3409190" y="2320182"/>
            <a:ext cx="1626360" cy="216000"/>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100" dirty="0">
                <a:latin typeface="Meiryo UI" panose="020B0604030504040204" pitchFamily="50" charset="-128"/>
                <a:ea typeface="Meiryo UI" panose="020B0604030504040204" pitchFamily="50" charset="-128"/>
              </a:rPr>
              <a:t>●●町●●課（●●班）</a:t>
            </a:r>
          </a:p>
        </p:txBody>
      </p:sp>
      <p:sp>
        <p:nvSpPr>
          <p:cNvPr id="15" name="正方形/長方形 14">
            <a:extLst>
              <a:ext uri="{FF2B5EF4-FFF2-40B4-BE49-F238E27FC236}">
                <a16:creationId xmlns:a16="http://schemas.microsoft.com/office/drawing/2014/main" id="{1D50ED12-2FF3-D071-1B2F-3715D670F21B}"/>
              </a:ext>
            </a:extLst>
          </p:cNvPr>
          <p:cNvSpPr/>
          <p:nvPr/>
        </p:nvSpPr>
        <p:spPr>
          <a:xfrm>
            <a:off x="1816695" y="2487740"/>
            <a:ext cx="1224955" cy="43961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り災</a:t>
            </a:r>
            <a:r>
              <a:rPr kumimoji="1" lang="ja-JP" altLang="en-US" sz="1050" dirty="0">
                <a:latin typeface="Meiryo UI" panose="020B0604030504040204" pitchFamily="50" charset="-128"/>
                <a:ea typeface="Meiryo UI" panose="020B0604030504040204" pitchFamily="50" charset="-128"/>
              </a:rPr>
              <a:t>証明発行</a:t>
            </a:r>
            <a:endParaRPr kumimoji="1" lang="en-US" altLang="ja-JP" sz="1050" dirty="0">
              <a:latin typeface="Meiryo UI" panose="020B0604030504040204" pitchFamily="50" charset="-128"/>
              <a:ea typeface="Meiryo UI" panose="020B0604030504040204" pitchFamily="50" charset="-128"/>
            </a:endParaRPr>
          </a:p>
          <a:p>
            <a:pPr marL="185046" indent="-185046">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災害ボランティア</a:t>
            </a:r>
          </a:p>
        </p:txBody>
      </p:sp>
      <p:sp>
        <p:nvSpPr>
          <p:cNvPr id="21" name="正方形/長方形 20">
            <a:extLst>
              <a:ext uri="{FF2B5EF4-FFF2-40B4-BE49-F238E27FC236}">
                <a16:creationId xmlns:a16="http://schemas.microsoft.com/office/drawing/2014/main" id="{D948A4F6-5205-26FE-4BAA-B3336A6629DE}"/>
              </a:ext>
            </a:extLst>
          </p:cNvPr>
          <p:cNvSpPr/>
          <p:nvPr/>
        </p:nvSpPr>
        <p:spPr>
          <a:xfrm>
            <a:off x="1770087" y="3069209"/>
            <a:ext cx="1215930" cy="23279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185046" indent="-185046">
              <a:buFont typeface="Arial" panose="020B0604020202020204" pitchFamily="34" charset="0"/>
              <a:buChar char="•"/>
            </a:pPr>
            <a:r>
              <a:rPr kumimoji="1" lang="ja-JP" altLang="en-US" sz="1050">
                <a:latin typeface="Meiryo UI" panose="020B0604030504040204" pitchFamily="50" charset="-128"/>
                <a:ea typeface="Meiryo UI" panose="020B0604030504040204" pitchFamily="50" charset="-128"/>
              </a:rPr>
              <a:t>災害用</a:t>
            </a:r>
            <a:r>
              <a:rPr kumimoji="1" lang="ja-JP" altLang="en-US" sz="1050" dirty="0">
                <a:latin typeface="Meiryo UI" panose="020B0604030504040204" pitchFamily="50" charset="-128"/>
                <a:ea typeface="Meiryo UI" panose="020B0604030504040204" pitchFamily="50" charset="-128"/>
              </a:rPr>
              <a:t>トイレ</a:t>
            </a:r>
          </a:p>
        </p:txBody>
      </p:sp>
      <p:sp>
        <p:nvSpPr>
          <p:cNvPr id="22" name="正方形/長方形 21">
            <a:extLst>
              <a:ext uri="{FF2B5EF4-FFF2-40B4-BE49-F238E27FC236}">
                <a16:creationId xmlns:a16="http://schemas.microsoft.com/office/drawing/2014/main" id="{94C941DF-36AA-F066-B47F-A81A2B39E6B4}"/>
              </a:ext>
            </a:extLst>
          </p:cNvPr>
          <p:cNvSpPr/>
          <p:nvPr/>
        </p:nvSpPr>
        <p:spPr>
          <a:xfrm>
            <a:off x="374651" y="2897634"/>
            <a:ext cx="2546350" cy="17165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●●課（●●班）</a:t>
            </a:r>
          </a:p>
        </p:txBody>
      </p:sp>
      <p:sp>
        <p:nvSpPr>
          <p:cNvPr id="26" name="正方形/長方形 25">
            <a:extLst>
              <a:ext uri="{FF2B5EF4-FFF2-40B4-BE49-F238E27FC236}">
                <a16:creationId xmlns:a16="http://schemas.microsoft.com/office/drawing/2014/main" id="{58D32C18-EA9A-991D-E8B1-5A3C0F2BF188}"/>
              </a:ext>
            </a:extLst>
          </p:cNvPr>
          <p:cNvSpPr/>
          <p:nvPr/>
        </p:nvSpPr>
        <p:spPr>
          <a:xfrm>
            <a:off x="374651" y="3329682"/>
            <a:ext cx="2546350" cy="171651"/>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●●課（●●班）</a:t>
            </a:r>
          </a:p>
        </p:txBody>
      </p:sp>
      <p:sp>
        <p:nvSpPr>
          <p:cNvPr id="27" name="矢印: 左右 26">
            <a:extLst>
              <a:ext uri="{FF2B5EF4-FFF2-40B4-BE49-F238E27FC236}">
                <a16:creationId xmlns:a16="http://schemas.microsoft.com/office/drawing/2014/main" id="{61B34CA5-176E-A56D-47EC-1AC1C6F19264}"/>
              </a:ext>
            </a:extLst>
          </p:cNvPr>
          <p:cNvSpPr/>
          <p:nvPr/>
        </p:nvSpPr>
        <p:spPr>
          <a:xfrm rot="5400000">
            <a:off x="3312194" y="1978694"/>
            <a:ext cx="487680" cy="142172"/>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28" name="矢印: 左右 27">
            <a:extLst>
              <a:ext uri="{FF2B5EF4-FFF2-40B4-BE49-F238E27FC236}">
                <a16:creationId xmlns:a16="http://schemas.microsoft.com/office/drawing/2014/main" id="{5C23F820-420B-C153-BCCB-6BBF29BB5C50}"/>
              </a:ext>
            </a:extLst>
          </p:cNvPr>
          <p:cNvSpPr/>
          <p:nvPr/>
        </p:nvSpPr>
        <p:spPr>
          <a:xfrm rot="10800000">
            <a:off x="5204459" y="2052204"/>
            <a:ext cx="342901" cy="188075"/>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29" name="矢印: 左右 28">
            <a:extLst>
              <a:ext uri="{FF2B5EF4-FFF2-40B4-BE49-F238E27FC236}">
                <a16:creationId xmlns:a16="http://schemas.microsoft.com/office/drawing/2014/main" id="{342585FA-4C25-42CC-A99C-9889E2E1A10A}"/>
              </a:ext>
            </a:extLst>
          </p:cNvPr>
          <p:cNvSpPr/>
          <p:nvPr/>
        </p:nvSpPr>
        <p:spPr>
          <a:xfrm rot="10800000">
            <a:off x="2987748" y="2097926"/>
            <a:ext cx="265991" cy="165214"/>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6DFA7EA0-A177-41D8-BB7C-F5919D06ABA7}"/>
              </a:ext>
            </a:extLst>
          </p:cNvPr>
          <p:cNvSpPr/>
          <p:nvPr/>
        </p:nvSpPr>
        <p:spPr>
          <a:xfrm>
            <a:off x="193415" y="1113034"/>
            <a:ext cx="1655379"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全国市長会・町村会</a:t>
            </a:r>
          </a:p>
        </p:txBody>
      </p:sp>
      <p:sp>
        <p:nvSpPr>
          <p:cNvPr id="56" name="矢印: 左右 55">
            <a:extLst>
              <a:ext uri="{FF2B5EF4-FFF2-40B4-BE49-F238E27FC236}">
                <a16:creationId xmlns:a16="http://schemas.microsoft.com/office/drawing/2014/main" id="{FFB133CE-EE8F-4A15-BA32-459D63D47546}"/>
              </a:ext>
            </a:extLst>
          </p:cNvPr>
          <p:cNvSpPr/>
          <p:nvPr/>
        </p:nvSpPr>
        <p:spPr>
          <a:xfrm rot="5400000">
            <a:off x="68017" y="1614136"/>
            <a:ext cx="684283" cy="166017"/>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pic>
        <p:nvPicPr>
          <p:cNvPr id="11" name="図 10">
            <a:extLst>
              <a:ext uri="{FF2B5EF4-FFF2-40B4-BE49-F238E27FC236}">
                <a16:creationId xmlns:a16="http://schemas.microsoft.com/office/drawing/2014/main" id="{7F1166FB-8CFB-4573-3131-5E8ABD3057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52860"/>
            <a:ext cx="7559675" cy="255950"/>
          </a:xfrm>
          <a:prstGeom prst="rect">
            <a:avLst/>
          </a:prstGeom>
        </p:spPr>
      </p:pic>
      <p:sp>
        <p:nvSpPr>
          <p:cNvPr id="60" name="正方形/長方形 59">
            <a:extLst>
              <a:ext uri="{FF2B5EF4-FFF2-40B4-BE49-F238E27FC236}">
                <a16:creationId xmlns:a16="http://schemas.microsoft.com/office/drawing/2014/main" id="{5170CC29-DE15-423E-8A92-B0247D77E5E9}"/>
              </a:ext>
            </a:extLst>
          </p:cNvPr>
          <p:cNvSpPr/>
          <p:nvPr/>
        </p:nvSpPr>
        <p:spPr>
          <a:xfrm>
            <a:off x="5713209" y="2333722"/>
            <a:ext cx="1528882" cy="252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●●一部事務組合</a:t>
            </a:r>
          </a:p>
        </p:txBody>
      </p:sp>
      <p:sp>
        <p:nvSpPr>
          <p:cNvPr id="61" name="正方形/長方形 60">
            <a:extLst>
              <a:ext uri="{FF2B5EF4-FFF2-40B4-BE49-F238E27FC236}">
                <a16:creationId xmlns:a16="http://schemas.microsoft.com/office/drawing/2014/main" id="{74DB7C83-B739-4573-A412-3179AB55CDB5}"/>
              </a:ext>
            </a:extLst>
          </p:cNvPr>
          <p:cNvSpPr/>
          <p:nvPr/>
        </p:nvSpPr>
        <p:spPr>
          <a:xfrm>
            <a:off x="439824" y="789908"/>
            <a:ext cx="1655379" cy="21600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全国知事会</a:t>
            </a:r>
          </a:p>
        </p:txBody>
      </p:sp>
      <p:sp>
        <p:nvSpPr>
          <p:cNvPr id="62" name="矢印: 左右 61">
            <a:extLst>
              <a:ext uri="{FF2B5EF4-FFF2-40B4-BE49-F238E27FC236}">
                <a16:creationId xmlns:a16="http://schemas.microsoft.com/office/drawing/2014/main" id="{4C274236-C688-47D7-A0EA-4C4964F0043C}"/>
              </a:ext>
            </a:extLst>
          </p:cNvPr>
          <p:cNvSpPr/>
          <p:nvPr/>
        </p:nvSpPr>
        <p:spPr>
          <a:xfrm rot="5400000">
            <a:off x="1747302" y="1221676"/>
            <a:ext cx="494515" cy="141187"/>
          </a:xfrm>
          <a:prstGeom prst="leftRightArrow">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115">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9138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四角形: 角を丸くする 36">
            <a:extLst>
              <a:ext uri="{FF2B5EF4-FFF2-40B4-BE49-F238E27FC236}">
                <a16:creationId xmlns:a16="http://schemas.microsoft.com/office/drawing/2014/main" id="{3E3929C8-C8C1-4859-8221-41638307307A}"/>
              </a:ext>
            </a:extLst>
          </p:cNvPr>
          <p:cNvSpPr/>
          <p:nvPr/>
        </p:nvSpPr>
        <p:spPr>
          <a:xfrm>
            <a:off x="177245" y="9401704"/>
            <a:ext cx="7221086" cy="1213945"/>
          </a:xfrm>
          <a:prstGeom prst="roundRect">
            <a:avLst>
              <a:gd name="adj" fmla="val 3977"/>
            </a:avLst>
          </a:prstGeom>
          <a:solidFill>
            <a:schemeClr val="bg1"/>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38" name="四角形: 角を丸くする 37">
            <a:extLst>
              <a:ext uri="{FF2B5EF4-FFF2-40B4-BE49-F238E27FC236}">
                <a16:creationId xmlns:a16="http://schemas.microsoft.com/office/drawing/2014/main" id="{FE3C5EF1-527D-40AC-B61C-0D588769D644}"/>
              </a:ext>
            </a:extLst>
          </p:cNvPr>
          <p:cNvSpPr/>
          <p:nvPr/>
        </p:nvSpPr>
        <p:spPr>
          <a:xfrm>
            <a:off x="186666" y="9146949"/>
            <a:ext cx="3216492" cy="268372"/>
          </a:xfrm>
          <a:prstGeom prst="roundRect">
            <a:avLst/>
          </a:prstGeom>
          <a:solidFill>
            <a:schemeClr val="bg1"/>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95" b="1" dirty="0">
                <a:latin typeface="Meiryo UI" panose="020B0604030504040204" pitchFamily="50" charset="-128"/>
                <a:ea typeface="Meiryo UI" panose="020B0604030504040204" pitchFamily="50" charset="-128"/>
              </a:rPr>
              <a:t>該当する</a:t>
            </a:r>
            <a:r>
              <a:rPr kumimoji="1" lang="zh-TW" altLang="en-US" sz="1295" b="1" dirty="0">
                <a:latin typeface="Meiryo UI" panose="020B0604030504040204" pitchFamily="50" charset="-128"/>
                <a:ea typeface="Meiryo UI" panose="020B0604030504040204" pitchFamily="50" charset="-128"/>
              </a:rPr>
              <a:t>「災害廃棄物対策指針</a:t>
            </a:r>
            <a:r>
              <a:rPr kumimoji="1" lang="en-US" altLang="zh-TW" sz="1295" b="1" dirty="0">
                <a:latin typeface="Meiryo UI" panose="020B0604030504040204" pitchFamily="50" charset="-128"/>
                <a:ea typeface="Meiryo UI" panose="020B0604030504040204" pitchFamily="50" charset="-128"/>
              </a:rPr>
              <a:t>_</a:t>
            </a:r>
            <a:r>
              <a:rPr kumimoji="1" lang="zh-TW" altLang="en-US" sz="1295" b="1" dirty="0">
                <a:latin typeface="Meiryo UI" panose="020B0604030504040204" pitchFamily="50" charset="-128"/>
                <a:ea typeface="Meiryo UI" panose="020B0604030504040204" pitchFamily="50" charset="-128"/>
              </a:rPr>
              <a:t>技術資料」</a:t>
            </a:r>
            <a:endParaRPr kumimoji="1" lang="ja-JP" altLang="en-US" sz="1295" b="1" dirty="0">
              <a:latin typeface="Meiryo UI" panose="020B0604030504040204" pitchFamily="50" charset="-128"/>
              <a:ea typeface="Meiryo UI" panose="020B0604030504040204" pitchFamily="50" charset="-128"/>
            </a:endParaRPr>
          </a:p>
        </p:txBody>
      </p:sp>
      <p:graphicFrame>
        <p:nvGraphicFramePr>
          <p:cNvPr id="6" name="表 6">
            <a:extLst>
              <a:ext uri="{FF2B5EF4-FFF2-40B4-BE49-F238E27FC236}">
                <a16:creationId xmlns:a16="http://schemas.microsoft.com/office/drawing/2014/main" id="{88562B5F-976E-434B-ADD9-A8034877A419}"/>
              </a:ext>
            </a:extLst>
          </p:cNvPr>
          <p:cNvGraphicFramePr>
            <a:graphicFrameLocks noGrp="1"/>
          </p:cNvGraphicFramePr>
          <p:nvPr>
            <p:extLst>
              <p:ext uri="{D42A27DB-BD31-4B8C-83A1-F6EECF244321}">
                <p14:modId xmlns:p14="http://schemas.microsoft.com/office/powerpoint/2010/main" val="2308689111"/>
              </p:ext>
            </p:extLst>
          </p:nvPr>
        </p:nvGraphicFramePr>
        <p:xfrm>
          <a:off x="338451" y="279744"/>
          <a:ext cx="6844561" cy="6056404"/>
        </p:xfrm>
        <a:graphic>
          <a:graphicData uri="http://schemas.openxmlformats.org/drawingml/2006/table">
            <a:tbl>
              <a:tblPr bandRow="1">
                <a:tableStyleId>{5C22544A-7EE6-4342-B048-85BDC9FD1C3A}</a:tableStyleId>
              </a:tblPr>
              <a:tblGrid>
                <a:gridCol w="740202">
                  <a:extLst>
                    <a:ext uri="{9D8B030D-6E8A-4147-A177-3AD203B41FA5}">
                      <a16:colId xmlns:a16="http://schemas.microsoft.com/office/drawing/2014/main" val="2005018227"/>
                    </a:ext>
                  </a:extLst>
                </a:gridCol>
                <a:gridCol w="4792907">
                  <a:extLst>
                    <a:ext uri="{9D8B030D-6E8A-4147-A177-3AD203B41FA5}">
                      <a16:colId xmlns:a16="http://schemas.microsoft.com/office/drawing/2014/main" val="1494658054"/>
                    </a:ext>
                  </a:extLst>
                </a:gridCol>
                <a:gridCol w="327863">
                  <a:extLst>
                    <a:ext uri="{9D8B030D-6E8A-4147-A177-3AD203B41FA5}">
                      <a16:colId xmlns:a16="http://schemas.microsoft.com/office/drawing/2014/main" val="2216519965"/>
                    </a:ext>
                  </a:extLst>
                </a:gridCol>
                <a:gridCol w="327863">
                  <a:extLst>
                    <a:ext uri="{9D8B030D-6E8A-4147-A177-3AD203B41FA5}">
                      <a16:colId xmlns:a16="http://schemas.microsoft.com/office/drawing/2014/main" val="2049653407"/>
                    </a:ext>
                  </a:extLst>
                </a:gridCol>
                <a:gridCol w="327863">
                  <a:extLst>
                    <a:ext uri="{9D8B030D-6E8A-4147-A177-3AD203B41FA5}">
                      <a16:colId xmlns:a16="http://schemas.microsoft.com/office/drawing/2014/main" val="2749995618"/>
                    </a:ext>
                  </a:extLst>
                </a:gridCol>
                <a:gridCol w="327863">
                  <a:extLst>
                    <a:ext uri="{9D8B030D-6E8A-4147-A177-3AD203B41FA5}">
                      <a16:colId xmlns:a16="http://schemas.microsoft.com/office/drawing/2014/main" val="3271993661"/>
                    </a:ext>
                  </a:extLst>
                </a:gridCol>
              </a:tblGrid>
              <a:tr h="231905">
                <a:tc rowSpan="2" gridSpan="2">
                  <a:txBody>
                    <a:bodyPr/>
                    <a:lstStyle/>
                    <a:p>
                      <a:pPr algn="ctr"/>
                      <a:r>
                        <a:rPr kumimoji="1" lang="ja-JP" altLang="en-US" sz="1200" b="1" dirty="0">
                          <a:latin typeface="Meiryo UI" panose="020B0604030504040204" pitchFamily="50" charset="-128"/>
                          <a:ea typeface="Meiryo UI" panose="020B0604030504040204" pitchFamily="50" charset="-128"/>
                        </a:rPr>
                        <a:t>業務概要</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solidFill>
                      <a:schemeClr val="bg1">
                        <a:lumMod val="85000"/>
                      </a:schemeClr>
                    </a:solidFill>
                  </a:tcPr>
                </a:tc>
                <a:tc rowSpan="2" hMerge="1">
                  <a:txBody>
                    <a:bodyPr/>
                    <a:lstStyle/>
                    <a:p>
                      <a:pPr algn="ctr"/>
                      <a:r>
                        <a:rPr kumimoji="1" lang="ja-JP" altLang="en-US" sz="1200" b="1" dirty="0">
                          <a:latin typeface="Meiryo UI" panose="020B0604030504040204" pitchFamily="50" charset="-128"/>
                          <a:ea typeface="Meiryo UI" panose="020B0604030504040204" pitchFamily="50" charset="-128"/>
                        </a:rPr>
                        <a:t>業務概要</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gridSpan="4">
                  <a:txBody>
                    <a:bodyPr/>
                    <a:lstStyle/>
                    <a:p>
                      <a:pPr algn="ctr"/>
                      <a:r>
                        <a:rPr kumimoji="1" lang="ja-JP" altLang="en-US" sz="1050" b="1" dirty="0">
                          <a:latin typeface="Meiryo UI" panose="020B0604030504040204" pitchFamily="50" charset="-128"/>
                          <a:ea typeface="Meiryo UI" panose="020B0604030504040204" pitchFamily="50" charset="-128"/>
                        </a:rPr>
                        <a:t>業務実施期間</a:t>
                      </a:r>
                      <a:r>
                        <a:rPr kumimoji="1" lang="en-US" altLang="ja-JP" sz="1050" b="1" baseline="30000" dirty="0">
                          <a:latin typeface="Meiryo UI" panose="020B0604030504040204" pitchFamily="50" charset="-128"/>
                          <a:ea typeface="Meiryo UI" panose="020B0604030504040204" pitchFamily="50" charset="-128"/>
                        </a:rPr>
                        <a:t>※</a:t>
                      </a:r>
                      <a:r>
                        <a:rPr kumimoji="1" lang="ja-JP" altLang="en-US" sz="1050" b="1" baseline="30000" dirty="0">
                          <a:latin typeface="Meiryo UI" panose="020B0604030504040204" pitchFamily="50" charset="-128"/>
                          <a:ea typeface="Meiryo UI" panose="020B0604030504040204" pitchFamily="50" charset="-128"/>
                        </a:rPr>
                        <a:t>１</a:t>
                      </a:r>
                      <a:endParaRPr kumimoji="1" lang="en-US" altLang="ja-JP" sz="105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90601952"/>
                  </a:ext>
                </a:extLst>
              </a:tr>
              <a:tr h="927622">
                <a:tc gridSpan="2" vMerge="1">
                  <a:txBody>
                    <a:bodyPr/>
                    <a:lstStyle/>
                    <a:p>
                      <a:endParaRPr kumimoji="1" lang="ja-JP" altLang="en-US" sz="1000" dirty="0"/>
                    </a:p>
                  </a:txBody>
                  <a:tcPr/>
                </a:tc>
                <a:tc hMerge="1" vMerge="1">
                  <a:txBody>
                    <a:bodyPr/>
                    <a:lstStyle/>
                    <a:p>
                      <a:endParaRPr kumimoji="1" lang="ja-JP" altLang="en-US" sz="1000" dirty="0"/>
                    </a:p>
                  </a:txBody>
                  <a:tcPr/>
                </a:tc>
                <a:tc>
                  <a:txBody>
                    <a:bodyPr/>
                    <a:lstStyle/>
                    <a:p>
                      <a:pPr algn="ctr"/>
                      <a:r>
                        <a:rPr kumimoji="1" lang="ja-JP" altLang="en-US" sz="1100" b="1" dirty="0">
                          <a:latin typeface="Meiryo UI" panose="020B0604030504040204" pitchFamily="50" charset="-128"/>
                          <a:ea typeface="Meiryo UI" panose="020B0604030504040204" pitchFamily="50" charset="-128"/>
                        </a:rPr>
                        <a:t>初動期</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応急対応前半</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応急対応後半</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復旧・復興期</a:t>
                      </a:r>
                    </a:p>
                  </a:txBody>
                  <a:tcPr marL="36000" marR="36000" marT="36000" marB="36000" vert="eaVert"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82616928"/>
                  </a:ext>
                </a:extLst>
              </a:tr>
              <a:tr h="231905">
                <a:tc rowSpan="4">
                  <a:txBody>
                    <a:bodyPr/>
                    <a:lstStyle/>
                    <a:p>
                      <a:pPr algn="ctr"/>
                      <a:r>
                        <a:rPr kumimoji="1" lang="ja-JP" altLang="en-US" sz="1100" b="1" dirty="0">
                          <a:latin typeface="Meiryo UI" panose="020B0604030504040204" pitchFamily="50" charset="-128"/>
                          <a:ea typeface="Meiryo UI" panose="020B0604030504040204" pitchFamily="50" charset="-128"/>
                        </a:rPr>
                        <a:t>業務総括</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B w="9525" cap="flat" cmpd="sng" algn="ctr">
                      <a:solidFill>
                        <a:schemeClr val="bg1">
                          <a:lumMod val="50000"/>
                        </a:schemeClr>
                      </a:solidFill>
                      <a:prstDash val="solid"/>
                      <a:round/>
                      <a:headEnd type="none" w="med" len="med"/>
                      <a:tailEnd type="none" w="med" len="med"/>
                    </a:lnB>
                    <a:solidFill>
                      <a:srgbClr val="F8C5AC"/>
                    </a:solidFill>
                  </a:tcPr>
                </a:tc>
                <a:tc>
                  <a:txBody>
                    <a:bodyPr/>
                    <a:lstStyle/>
                    <a:p>
                      <a:r>
                        <a:rPr kumimoji="1" lang="ja-JP" altLang="en-US" sz="1050" dirty="0">
                          <a:latin typeface="Meiryo UI" panose="020B0604030504040204" pitchFamily="50" charset="-128"/>
                          <a:ea typeface="Meiryo UI" panose="020B0604030504040204" pitchFamily="50" charset="-128"/>
                        </a:rPr>
                        <a:t>職員の安全確保、安否及び参集状況の確認、配置の決定</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2887321"/>
                  </a:ext>
                </a:extLst>
              </a:tr>
              <a:tr h="231905">
                <a:tc vMerge="1">
                  <a:txBody>
                    <a:bodyPr/>
                    <a:lstStyle/>
                    <a:p>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被害状況（建物、インフラ、処理施設）等の情報統括・一元管理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82545830"/>
                  </a:ext>
                </a:extLst>
              </a:tr>
              <a:tr h="231905">
                <a:tc vMerge="1">
                  <a:txBody>
                    <a:bodyPr/>
                    <a:lstStyle/>
                    <a:p>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災害対策本部の対応（本部会議への出席等）</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03198113"/>
                  </a:ext>
                </a:extLst>
              </a:tr>
              <a:tr h="231905">
                <a:tc vMerge="1">
                  <a:txBody>
                    <a:bodyPr/>
                    <a:lstStyle/>
                    <a:p>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災害廃棄物処理事業の指揮命令及び統括</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08426481"/>
                  </a:ext>
                </a:extLst>
              </a:tr>
              <a:tr h="231905">
                <a:tc rowSpan="2">
                  <a:txBody>
                    <a:bodyPr/>
                    <a:lstStyle/>
                    <a:p>
                      <a:pPr algn="ctr"/>
                      <a:r>
                        <a:rPr kumimoji="1" lang="ja-JP" altLang="en-US" sz="1100" b="1" dirty="0">
                          <a:latin typeface="Meiryo UI" panose="020B0604030504040204" pitchFamily="50" charset="-128"/>
                          <a:ea typeface="Meiryo UI" panose="020B0604030504040204" pitchFamily="50" charset="-128"/>
                        </a:rPr>
                        <a:t>住民対応</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E0C7E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住民、事業者、災害ボランティア等への広報</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25561553"/>
                  </a:ext>
                </a:extLst>
              </a:tr>
              <a:tr h="231905">
                <a:tc vMerge="1">
                  <a:txBody>
                    <a:bodyPr/>
                    <a:lstStyle/>
                    <a:p>
                      <a:pPr algn="ctr"/>
                      <a:endParaRPr kumimoji="1" lang="en-US" altLang="ja-JP" sz="9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相談窓口の設置、問合せ対応</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32240368"/>
                  </a:ext>
                </a:extLst>
              </a:tr>
              <a:tr h="231905">
                <a:tc rowSpan="7">
                  <a:txBody>
                    <a:bodyPr/>
                    <a:lstStyle/>
                    <a:p>
                      <a:pPr algn="ctr"/>
                      <a:r>
                        <a:rPr kumimoji="1" lang="ja-JP" altLang="en-US" sz="1100" b="1" dirty="0">
                          <a:latin typeface="Meiryo UI" panose="020B0604030504040204" pitchFamily="50" charset="-128"/>
                          <a:ea typeface="Meiryo UI" panose="020B0604030504040204" pitchFamily="50" charset="-128"/>
                        </a:rPr>
                        <a:t>総務</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DDF9B"/>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庁内関係部局等との調整（道路啓開物、農地ごみ、土砂・流木対応等）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0911957"/>
                  </a:ext>
                </a:extLst>
              </a:tr>
              <a:tr h="231905">
                <a:tc vMerge="1">
                  <a:txBody>
                    <a:bodyPr/>
                    <a:lstStyle/>
                    <a:p>
                      <a:endParaRPr kumimoji="1" lang="ja-JP" altLang="en-US" dirty="0"/>
                    </a:p>
                  </a:txBody>
                  <a:tcP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関係行政機関や民間事業者団体、委託事業者との調整（人員や資機材の確保）</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89517110"/>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し尿等の処理先の確保と調整</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42413052"/>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受援体制の整備、応援職員への指示</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87325169"/>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災害廃棄物等の発生量の推計、災害廃棄物処理実行計画の策定</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08404368"/>
                  </a:ext>
                </a:extLst>
              </a:tr>
              <a:tr h="23190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予算の確保（要求、執行）、補助金申請（災害報告書の作成）</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33467678"/>
                  </a:ext>
                </a:extLst>
              </a:tr>
              <a:tr h="231905">
                <a:tc vMerge="1">
                  <a:txBody>
                    <a:bodyPr/>
                    <a:lstStyle/>
                    <a:p>
                      <a:endParaRPr kumimoji="1" lang="ja-JP" altLang="en-US"/>
                    </a:p>
                  </a:txBody>
                  <a:tcP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業務発注、契約業務の管理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32732553"/>
                  </a:ext>
                </a:extLst>
              </a:tr>
              <a:tr h="231905">
                <a:tc rowSpan="2">
                  <a:txBody>
                    <a:bodyPr/>
                    <a:lstStyle/>
                    <a:p>
                      <a:pPr algn="ctr"/>
                      <a:r>
                        <a:rPr kumimoji="1" lang="ja-JP" altLang="en-US" sz="1100" b="1" dirty="0">
                          <a:latin typeface="Meiryo UI" panose="020B0604030504040204" pitchFamily="50" charset="-128"/>
                          <a:ea typeface="Meiryo UI" panose="020B0604030504040204" pitchFamily="50" charset="-128"/>
                        </a:rPr>
                        <a:t>収集運搬</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5D4AD"/>
                    </a:solidFill>
                  </a:tcPr>
                </a:tc>
                <a:tc>
                  <a:txBody>
                    <a:bodyPr/>
                    <a:lstStyle/>
                    <a:p>
                      <a:r>
                        <a:rPr kumimoji="1" lang="ja-JP" altLang="en-US" sz="1050" dirty="0">
                          <a:latin typeface="Meiryo UI" panose="020B0604030504040204" pitchFamily="50" charset="-128"/>
                          <a:ea typeface="Meiryo UI" panose="020B0604030504040204" pitchFamily="50" charset="-128"/>
                        </a:rPr>
                        <a:t>生活ごみ、避難所ごみ、し尿等の収集運搬</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03274098"/>
                  </a:ext>
                </a:extLst>
              </a:tr>
              <a:tr h="231905">
                <a:tc vMerge="1">
                  <a:txBody>
                    <a:bodyPr/>
                    <a:lstStyle/>
                    <a:p>
                      <a:pPr algn="ctr"/>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被災現場からの片付けごみの収集運搬（無管理の集積所</a:t>
                      </a:r>
                      <a:r>
                        <a:rPr kumimoji="1" lang="en-US" altLang="ja-JP" sz="1050" baseline="30000" dirty="0">
                          <a:latin typeface="Meiryo UI" panose="020B0604030504040204" pitchFamily="50" charset="-128"/>
                          <a:ea typeface="Meiryo UI" panose="020B0604030504040204" pitchFamily="50" charset="-128"/>
                        </a:rPr>
                        <a:t>※</a:t>
                      </a:r>
                      <a:r>
                        <a:rPr kumimoji="1" lang="ja-JP" altLang="en-US" sz="1050" baseline="30000" dirty="0">
                          <a:latin typeface="Meiryo UI" panose="020B0604030504040204" pitchFamily="50" charset="-128"/>
                          <a:ea typeface="Meiryo UI" panose="020B0604030504040204" pitchFamily="50" charset="-128"/>
                        </a:rPr>
                        <a:t>２</a:t>
                      </a:r>
                      <a:r>
                        <a:rPr kumimoji="1" lang="ja-JP" altLang="en-US" sz="1050" dirty="0">
                          <a:latin typeface="Meiryo UI" panose="020B0604030504040204" pitchFamily="50" charset="-128"/>
                          <a:ea typeface="Meiryo UI" panose="020B0604030504040204" pitchFamily="50" charset="-128"/>
                        </a:rPr>
                        <a:t>からの収集運搬を含む）</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79763211"/>
                  </a:ext>
                </a:extLst>
              </a:tr>
              <a:tr h="231905">
                <a:tc rowSpan="4">
                  <a:txBody>
                    <a:bodyPr/>
                    <a:lstStyle/>
                    <a:p>
                      <a:pPr algn="ctr"/>
                      <a:r>
                        <a:rPr kumimoji="1" lang="ja-JP" altLang="en-US" sz="1100" b="1" dirty="0">
                          <a:latin typeface="Meiryo UI" panose="020B0604030504040204" pitchFamily="50" charset="-128"/>
                          <a:ea typeface="Meiryo UI" panose="020B0604030504040204" pitchFamily="50" charset="-128"/>
                        </a:rPr>
                        <a:t>仮置場</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処理処分</a:t>
                      </a: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A3BCE2"/>
                    </a:solidFill>
                  </a:tcPr>
                </a:tc>
                <a:tc>
                  <a:txBody>
                    <a:bodyPr/>
                    <a:lstStyle/>
                    <a:p>
                      <a:r>
                        <a:rPr kumimoji="1" lang="ja-JP" altLang="en-US" sz="1050" dirty="0">
                          <a:latin typeface="Meiryo UI" panose="020B0604030504040204" pitchFamily="50" charset="-128"/>
                          <a:ea typeface="Meiryo UI" panose="020B0604030504040204" pitchFamily="50" charset="-128"/>
                        </a:rPr>
                        <a:t>仮置場の確保、整備、管理・運営（搬入・搬出管理）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11958322"/>
                  </a:ext>
                </a:extLst>
              </a:tr>
              <a:tr h="231905">
                <a:tc vMerge="1">
                  <a:txBody>
                    <a:bodyPr/>
                    <a:lstStyle/>
                    <a:p>
                      <a:pPr algn="ctr"/>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便乗ごみ・不法投棄対策、環境対策（火災防止対策、粉じん・悪臭・害虫対策等）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25167559"/>
                  </a:ext>
                </a:extLst>
              </a:tr>
              <a:tr h="231905">
                <a:tc vMerge="1">
                  <a:txBody>
                    <a:bodyPr/>
                    <a:lstStyle/>
                    <a:p>
                      <a:pPr algn="ctr"/>
                      <a:endParaRPr kumimoji="1" lang="en-US" altLang="ja-JP" sz="900" dirty="0"/>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災害廃棄物の処理方法の検討</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1246866"/>
                  </a:ext>
                </a:extLst>
              </a:tr>
              <a:tr h="231905">
                <a:tc vMerge="1">
                  <a:txBody>
                    <a:bodyPr/>
                    <a:lstStyle/>
                    <a:p>
                      <a:pPr algn="ctr"/>
                      <a:endParaRPr kumimoji="1" lang="ja-JP" altLang="en-US" sz="900"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処理先の確保と調整（処理困難物や危険物を含む）</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16312096"/>
                  </a:ext>
                </a:extLst>
              </a:tr>
              <a:tr h="231905">
                <a:tc rowSpan="2">
                  <a:txBody>
                    <a:bodyPr/>
                    <a:lstStyle/>
                    <a:p>
                      <a:pPr algn="ctr"/>
                      <a:r>
                        <a:rPr kumimoji="1" lang="ja-JP" altLang="en-US" sz="1100" b="1" dirty="0">
                          <a:latin typeface="Meiryo UI" panose="020B0604030504040204" pitchFamily="50" charset="-128"/>
                          <a:ea typeface="Meiryo UI" panose="020B0604030504040204" pitchFamily="50" charset="-128"/>
                        </a:rPr>
                        <a:t>公費解体</a:t>
                      </a:r>
                      <a:endParaRPr kumimoji="1" lang="en-US" altLang="ja-JP" sz="1100" b="1"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9CACA"/>
                    </a:solidFill>
                  </a:tcPr>
                </a:tc>
                <a:tc>
                  <a:txBody>
                    <a:bodyPr/>
                    <a:lstStyle/>
                    <a:p>
                      <a:r>
                        <a:rPr kumimoji="1" lang="ja-JP" altLang="en-US" sz="1050" dirty="0">
                          <a:latin typeface="Meiryo UI" panose="020B0604030504040204" pitchFamily="50" charset="-128"/>
                          <a:ea typeface="Meiryo UI" panose="020B0604030504040204" pitchFamily="50" charset="-128"/>
                        </a:rPr>
                        <a:t>損壊家屋等の解体・撤去（制度設計、申請受付、業者発注、進捗管理）</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76524501"/>
                  </a:ext>
                </a:extLst>
              </a:tr>
              <a:tr h="256362">
                <a:tc vMerge="1">
                  <a:txBody>
                    <a:bodyPr/>
                    <a:lstStyle/>
                    <a:p>
                      <a:pPr algn="ctr"/>
                      <a:endParaRPr kumimoji="1" lang="ja-JP" altLang="en-US" sz="9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損壊家屋等の解体・撤去に係る費用償還の検討（申請受付、管理）</a:t>
                      </a:r>
                    </a:p>
                  </a:txBody>
                  <a:tcPr marL="36000" marR="36000" marT="36000" marB="3600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36000" marR="36000" marT="36000" marB="36000">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27352192"/>
                  </a:ext>
                </a:extLst>
              </a:tr>
            </a:tbl>
          </a:graphicData>
        </a:graphic>
      </p:graphicFrame>
      <p:sp>
        <p:nvSpPr>
          <p:cNvPr id="7" name="正方形/長方形 6">
            <a:extLst>
              <a:ext uri="{FF2B5EF4-FFF2-40B4-BE49-F238E27FC236}">
                <a16:creationId xmlns:a16="http://schemas.microsoft.com/office/drawing/2014/main" id="{45443253-0B35-41F1-A5AC-5EA88CA04FB1}"/>
              </a:ext>
            </a:extLst>
          </p:cNvPr>
          <p:cNvSpPr/>
          <p:nvPr/>
        </p:nvSpPr>
        <p:spPr>
          <a:xfrm>
            <a:off x="159771" y="6305864"/>
            <a:ext cx="7221086" cy="361758"/>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971" dirty="0">
                <a:solidFill>
                  <a:schemeClr val="tx1"/>
                </a:solidFill>
                <a:latin typeface="Meiryo UI" panose="020B0604030504040204" pitchFamily="50" charset="-128"/>
                <a:ea typeface="Meiryo UI" panose="020B0604030504040204" pitchFamily="50" charset="-128"/>
              </a:rPr>
              <a:t>※</a:t>
            </a:r>
            <a:r>
              <a:rPr kumimoji="1" lang="ja-JP" altLang="en-US" sz="971" dirty="0">
                <a:solidFill>
                  <a:schemeClr val="tx1"/>
                </a:solidFill>
                <a:latin typeface="Meiryo UI" panose="020B0604030504040204" pitchFamily="50" charset="-128"/>
                <a:ea typeface="Meiryo UI" panose="020B0604030504040204" pitchFamily="50" charset="-128"/>
              </a:rPr>
              <a:t>１　初動期：発災後数日間、応急対応前半：～３週間程度、応急対応後半：～３か月程度、復旧・復興：～３年程度</a:t>
            </a:r>
            <a:endParaRPr kumimoji="1" lang="en-US" altLang="ja-JP" sz="971" dirty="0">
              <a:solidFill>
                <a:schemeClr val="tx1"/>
              </a:solidFill>
              <a:latin typeface="Meiryo UI" panose="020B0604030504040204" pitchFamily="50" charset="-128"/>
              <a:ea typeface="Meiryo UI" panose="020B0604030504040204" pitchFamily="50" charset="-128"/>
            </a:endParaRPr>
          </a:p>
          <a:p>
            <a:r>
              <a:rPr kumimoji="1" lang="en-US" altLang="ja-JP" sz="971" dirty="0">
                <a:solidFill>
                  <a:schemeClr val="tx1"/>
                </a:solidFill>
                <a:latin typeface="Meiryo UI" panose="020B0604030504040204" pitchFamily="50" charset="-128"/>
                <a:ea typeface="Meiryo UI" panose="020B0604030504040204" pitchFamily="50" charset="-128"/>
              </a:rPr>
              <a:t>※</a:t>
            </a:r>
            <a:r>
              <a:rPr kumimoji="1" lang="ja-JP" altLang="en-US" sz="971" dirty="0">
                <a:solidFill>
                  <a:schemeClr val="tx1"/>
                </a:solidFill>
                <a:latin typeface="Meiryo UI" panose="020B0604030504040204" pitchFamily="50" charset="-128"/>
                <a:ea typeface="Meiryo UI" panose="020B0604030504040204" pitchFamily="50" charset="-128"/>
              </a:rPr>
              <a:t>２　自治体が設置した仮置場以外に自然発生的に片付けごみが集積された場所</a:t>
            </a:r>
            <a:endParaRPr kumimoji="1" lang="en-US" altLang="ja-JP" sz="971" dirty="0">
              <a:solidFill>
                <a:schemeClr val="tx1"/>
              </a:solidFill>
              <a:latin typeface="Meiryo UI" panose="020B0604030504040204" pitchFamily="50" charset="-128"/>
              <a:ea typeface="Meiryo UI" panose="020B0604030504040204" pitchFamily="50" charset="-128"/>
            </a:endParaRPr>
          </a:p>
        </p:txBody>
      </p:sp>
      <p:cxnSp>
        <p:nvCxnSpPr>
          <p:cNvPr id="9" name="直線矢印コネクタ 8">
            <a:extLst>
              <a:ext uri="{FF2B5EF4-FFF2-40B4-BE49-F238E27FC236}">
                <a16:creationId xmlns:a16="http://schemas.microsoft.com/office/drawing/2014/main" id="{E02F769C-5058-4CAA-91DC-6222B60F3D8A}"/>
              </a:ext>
            </a:extLst>
          </p:cNvPr>
          <p:cNvCxnSpPr>
            <a:cxnSpLocks/>
          </p:cNvCxnSpPr>
          <p:nvPr/>
        </p:nvCxnSpPr>
        <p:spPr>
          <a:xfrm>
            <a:off x="5893710" y="1563767"/>
            <a:ext cx="302249"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3DFDDE10-4D8D-4210-A1E5-761DBB00AD6B}"/>
              </a:ext>
            </a:extLst>
          </p:cNvPr>
          <p:cNvCxnSpPr>
            <a:cxnSpLocks/>
          </p:cNvCxnSpPr>
          <p:nvPr/>
        </p:nvCxnSpPr>
        <p:spPr>
          <a:xfrm>
            <a:off x="5893710" y="1795789"/>
            <a:ext cx="943685"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816E9451-7005-49FB-8FA6-61C3CB0EE1C5}"/>
              </a:ext>
            </a:extLst>
          </p:cNvPr>
          <p:cNvCxnSpPr>
            <a:cxnSpLocks/>
          </p:cNvCxnSpPr>
          <p:nvPr/>
        </p:nvCxnSpPr>
        <p:spPr>
          <a:xfrm>
            <a:off x="5893710" y="2491855"/>
            <a:ext cx="1296650" cy="0"/>
          </a:xfrm>
          <a:prstGeom prst="straightConnector1">
            <a:avLst/>
          </a:prstGeom>
          <a:ln w="57150">
            <a:solidFill>
              <a:srgbClr val="C99FC9"/>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4600BEAD-51BE-4A11-95E0-1E60C06CF3F4}"/>
              </a:ext>
            </a:extLst>
          </p:cNvPr>
          <p:cNvCxnSpPr>
            <a:cxnSpLocks/>
          </p:cNvCxnSpPr>
          <p:nvPr/>
        </p:nvCxnSpPr>
        <p:spPr>
          <a:xfrm>
            <a:off x="5886244" y="4580053"/>
            <a:ext cx="1296650" cy="0"/>
          </a:xfrm>
          <a:prstGeom prst="straightConnector1">
            <a:avLst/>
          </a:prstGeom>
          <a:ln w="57150">
            <a:solidFill>
              <a:schemeClr val="accent6"/>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1D50CD42-2E9E-4CFC-882B-2C2B4E675AF1}"/>
              </a:ext>
            </a:extLst>
          </p:cNvPr>
          <p:cNvCxnSpPr>
            <a:cxnSpLocks/>
          </p:cNvCxnSpPr>
          <p:nvPr/>
        </p:nvCxnSpPr>
        <p:spPr>
          <a:xfrm>
            <a:off x="6222221" y="4812075"/>
            <a:ext cx="960673" cy="0"/>
          </a:xfrm>
          <a:prstGeom prst="straightConnector1">
            <a:avLst/>
          </a:prstGeom>
          <a:ln w="57150">
            <a:solidFill>
              <a:schemeClr val="accent6"/>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8283EA24-86D3-40C6-A0F6-B65130B35274}"/>
              </a:ext>
            </a:extLst>
          </p:cNvPr>
          <p:cNvCxnSpPr>
            <a:cxnSpLocks/>
          </p:cNvCxnSpPr>
          <p:nvPr/>
        </p:nvCxnSpPr>
        <p:spPr>
          <a:xfrm>
            <a:off x="5860503" y="5044097"/>
            <a:ext cx="1322389"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30FD74AA-C93B-429C-B73C-F44EE324812B}"/>
              </a:ext>
            </a:extLst>
          </p:cNvPr>
          <p:cNvCxnSpPr>
            <a:cxnSpLocks/>
          </p:cNvCxnSpPr>
          <p:nvPr/>
        </p:nvCxnSpPr>
        <p:spPr>
          <a:xfrm>
            <a:off x="6876276" y="5972185"/>
            <a:ext cx="306618" cy="0"/>
          </a:xfrm>
          <a:prstGeom prst="straightConnector1">
            <a:avLst/>
          </a:prstGeom>
          <a:ln w="57150">
            <a:solidFill>
              <a:schemeClr val="bg1">
                <a:lumMod val="50000"/>
              </a:schemeClr>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B27798FC-4168-4087-943E-67C36A591296}"/>
              </a:ext>
            </a:extLst>
          </p:cNvPr>
          <p:cNvCxnSpPr>
            <a:cxnSpLocks/>
          </p:cNvCxnSpPr>
          <p:nvPr/>
        </p:nvCxnSpPr>
        <p:spPr>
          <a:xfrm>
            <a:off x="6876276" y="6204202"/>
            <a:ext cx="306618" cy="0"/>
          </a:xfrm>
          <a:prstGeom prst="straightConnector1">
            <a:avLst/>
          </a:prstGeom>
          <a:ln w="57150">
            <a:solidFill>
              <a:schemeClr val="bg1">
                <a:lumMod val="50000"/>
              </a:schemeClr>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sp>
        <p:nvSpPr>
          <p:cNvPr id="48" name="四角形: 角を丸くする 47">
            <a:extLst>
              <a:ext uri="{FF2B5EF4-FFF2-40B4-BE49-F238E27FC236}">
                <a16:creationId xmlns:a16="http://schemas.microsoft.com/office/drawing/2014/main" id="{33ABABBF-75BB-4A62-A406-EFBD19CB6DC0}"/>
              </a:ext>
            </a:extLst>
          </p:cNvPr>
          <p:cNvSpPr/>
          <p:nvPr/>
        </p:nvSpPr>
        <p:spPr>
          <a:xfrm>
            <a:off x="167237" y="7447848"/>
            <a:ext cx="7221086" cy="1327004"/>
          </a:xfrm>
          <a:prstGeom prst="roundRect">
            <a:avLst>
              <a:gd name="adj" fmla="val 3977"/>
            </a:avLst>
          </a:prstGeom>
          <a:solidFill>
            <a:schemeClr val="accent4">
              <a:lumMod val="20000"/>
              <a:lumOff val="80000"/>
            </a:schemeClr>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49" name="四角形: 角を丸くする 48">
            <a:extLst>
              <a:ext uri="{FF2B5EF4-FFF2-40B4-BE49-F238E27FC236}">
                <a16:creationId xmlns:a16="http://schemas.microsoft.com/office/drawing/2014/main" id="{361D2937-07F8-4848-AD66-E5CE8696FD03}"/>
              </a:ext>
            </a:extLst>
          </p:cNvPr>
          <p:cNvSpPr/>
          <p:nvPr/>
        </p:nvSpPr>
        <p:spPr>
          <a:xfrm>
            <a:off x="176658" y="7193091"/>
            <a:ext cx="1958795" cy="276753"/>
          </a:xfrm>
          <a:prstGeom prst="roundRect">
            <a:avLst/>
          </a:prstGeom>
          <a:solidFill>
            <a:schemeClr val="bg1"/>
          </a:solidFill>
          <a:ln w="127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95" b="1" dirty="0">
                <a:latin typeface="Meiryo UI" panose="020B0604030504040204" pitchFamily="50" charset="-128"/>
                <a:ea typeface="Meiryo UI" panose="020B0604030504040204" pitchFamily="50" charset="-128"/>
              </a:rPr>
              <a:t>引継ぎ事項（伝言欄）</a:t>
            </a:r>
          </a:p>
        </p:txBody>
      </p:sp>
      <p:sp>
        <p:nvSpPr>
          <p:cNvPr id="52" name="正方形/長方形 51">
            <a:extLst>
              <a:ext uri="{FF2B5EF4-FFF2-40B4-BE49-F238E27FC236}">
                <a16:creationId xmlns:a16="http://schemas.microsoft.com/office/drawing/2014/main" id="{2C9F4733-A03D-4DBA-97E5-5B1A52C4F359}"/>
              </a:ext>
            </a:extLst>
          </p:cNvPr>
          <p:cNvSpPr/>
          <p:nvPr/>
        </p:nvSpPr>
        <p:spPr>
          <a:xfrm>
            <a:off x="249482" y="7449303"/>
            <a:ext cx="7138841" cy="1320557"/>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本資料は、災害廃棄物処理業務及び処理体制の概要を示したものです。災害廃棄物処理計画ではありません。</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次年度までに災害廃棄物処理計画を策定するよう指示が出ています。県の被害想定の更新にに合わせて地域防災計画（担当は●●課●●係の係長）の見直しも予定されていることから、地域防災計画と整合を図った災害廃棄物処理計画を策定することが必要です。</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災害廃棄物処理の一部は、●●一部事務組合で処理することになると思いますが、組合及び構成市町村（●●市、●●町）と調整しながら計画を策定する必要があります。●●市は災害廃棄物処理計画を策定済ですが、●●町は未策定です。</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仮置場の候補地は、本課内の案です。庁内で合意が得られているわけではありません。地域防災計画の改定の際に、防災課へ打診してみてください。</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仮置場の資機材等を確保が課題です。本町では●●建設業協会と平成●●年に災害時支援協定を締結していますが、協定の締結時期が古いため、先方と協定書の内容確認をお願いします。</a:t>
            </a:r>
            <a:endParaRPr kumimoji="1" lang="en-US" altLang="ja-JP" sz="900" dirty="0">
              <a:latin typeface="Meiryo UI" panose="020B0604030504040204" pitchFamily="50" charset="-128"/>
              <a:ea typeface="Meiryo UI" panose="020B0604030504040204" pitchFamily="50" charset="-128"/>
            </a:endParaRPr>
          </a:p>
          <a:p>
            <a:pPr marL="246728" indent="-246728">
              <a:buFont typeface="+mj-ea"/>
              <a:buAutoNum type="circleNumDbPlain"/>
            </a:pPr>
            <a:r>
              <a:rPr kumimoji="1" lang="ja-JP" altLang="en-US" sz="900" dirty="0">
                <a:latin typeface="Meiryo UI" panose="020B0604030504040204" pitchFamily="50" charset="-128"/>
                <a:ea typeface="Meiryo UI" panose="020B0604030504040204" pitchFamily="50" charset="-128"/>
              </a:rPr>
              <a:t>本資料は、引継ぎ前に必ず前任が点検して見直しを行い、後任に引き継いで下さい。</a:t>
            </a:r>
            <a:endParaRPr kumimoji="1" lang="en-US" altLang="ja-JP" sz="900" dirty="0">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5A195E3D-90B2-4964-A002-6D9229530BDC}"/>
              </a:ext>
            </a:extLst>
          </p:cNvPr>
          <p:cNvSpPr/>
          <p:nvPr/>
        </p:nvSpPr>
        <p:spPr>
          <a:xfrm>
            <a:off x="260179" y="6974103"/>
            <a:ext cx="7146992" cy="276754"/>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t" anchorCtr="0"/>
          <a:lstStyle/>
          <a:p>
            <a:pPr marL="185046" indent="-185046">
              <a:buFont typeface="Wingdings" panose="05000000000000000000" pitchFamily="2" charset="2"/>
              <a:buChar char="ü"/>
            </a:pPr>
            <a:r>
              <a:rPr kumimoji="1" lang="ja-JP" altLang="en-US" sz="1000" dirty="0">
                <a:solidFill>
                  <a:srgbClr val="C00000"/>
                </a:solidFill>
                <a:latin typeface="Meiryo UI" panose="020B0604030504040204" pitchFamily="50" charset="-128"/>
                <a:ea typeface="Meiryo UI" panose="020B0604030504040204" pitchFamily="50" charset="-128"/>
              </a:rPr>
              <a:t>人事異動の際、後任職員に対して本資料の引継ぎを行ってください。引き継ぐ際は、資料の内容についても読み合わせを行ってください。</a:t>
            </a:r>
            <a:endParaRPr kumimoji="1" lang="en-US" altLang="ja-JP" sz="1000" dirty="0">
              <a:solidFill>
                <a:srgbClr val="C00000"/>
              </a:solidFill>
              <a:latin typeface="Meiryo UI" panose="020B0604030504040204" pitchFamily="50" charset="-128"/>
              <a:ea typeface="Meiryo UI" panose="020B0604030504040204" pitchFamily="50" charset="-128"/>
            </a:endParaRPr>
          </a:p>
        </p:txBody>
      </p:sp>
      <p:cxnSp>
        <p:nvCxnSpPr>
          <p:cNvPr id="60" name="直線矢印コネクタ 59">
            <a:extLst>
              <a:ext uri="{FF2B5EF4-FFF2-40B4-BE49-F238E27FC236}">
                <a16:creationId xmlns:a16="http://schemas.microsoft.com/office/drawing/2014/main" id="{AD02DF99-41D0-4DA6-A593-9386CAB3750D}"/>
              </a:ext>
            </a:extLst>
          </p:cNvPr>
          <p:cNvCxnSpPr>
            <a:cxnSpLocks/>
          </p:cNvCxnSpPr>
          <p:nvPr/>
        </p:nvCxnSpPr>
        <p:spPr>
          <a:xfrm>
            <a:off x="5893710" y="2027811"/>
            <a:ext cx="943685"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14BBE7F8-55E3-4D82-AF20-CC45DC70EB1E}"/>
              </a:ext>
            </a:extLst>
          </p:cNvPr>
          <p:cNvCxnSpPr>
            <a:cxnSpLocks/>
          </p:cNvCxnSpPr>
          <p:nvPr/>
        </p:nvCxnSpPr>
        <p:spPr>
          <a:xfrm>
            <a:off x="5893710" y="2259833"/>
            <a:ext cx="1296650" cy="0"/>
          </a:xfrm>
          <a:prstGeom prst="straightConnector1">
            <a:avLst/>
          </a:prstGeom>
          <a:ln w="57150">
            <a:solidFill>
              <a:schemeClr val="accent2"/>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6482F082-74F3-4517-BD48-BED2AC916D79}"/>
              </a:ext>
            </a:extLst>
          </p:cNvPr>
          <p:cNvCxnSpPr>
            <a:cxnSpLocks/>
          </p:cNvCxnSpPr>
          <p:nvPr/>
        </p:nvCxnSpPr>
        <p:spPr>
          <a:xfrm>
            <a:off x="5893710" y="2723877"/>
            <a:ext cx="1296650" cy="0"/>
          </a:xfrm>
          <a:prstGeom prst="straightConnector1">
            <a:avLst/>
          </a:prstGeom>
          <a:ln w="57150">
            <a:solidFill>
              <a:srgbClr val="C99FC9"/>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C9F84D04-F22F-43B7-A8FD-A6620EE8B2F4}"/>
              </a:ext>
            </a:extLst>
          </p:cNvPr>
          <p:cNvCxnSpPr>
            <a:cxnSpLocks/>
          </p:cNvCxnSpPr>
          <p:nvPr/>
        </p:nvCxnSpPr>
        <p:spPr>
          <a:xfrm>
            <a:off x="5886244" y="2955899"/>
            <a:ext cx="1296650"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3BD6C8F5-8F8D-46FA-AD38-638B5E41BA48}"/>
              </a:ext>
            </a:extLst>
          </p:cNvPr>
          <p:cNvCxnSpPr>
            <a:cxnSpLocks/>
          </p:cNvCxnSpPr>
          <p:nvPr/>
        </p:nvCxnSpPr>
        <p:spPr>
          <a:xfrm>
            <a:off x="5886244" y="3187921"/>
            <a:ext cx="1296650"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id="{97021691-31A5-4FC7-97C7-9B04C7594E6D}"/>
              </a:ext>
            </a:extLst>
          </p:cNvPr>
          <p:cNvCxnSpPr>
            <a:cxnSpLocks/>
          </p:cNvCxnSpPr>
          <p:nvPr/>
        </p:nvCxnSpPr>
        <p:spPr>
          <a:xfrm>
            <a:off x="6195957" y="3651965"/>
            <a:ext cx="641435"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id="{CA59E259-700F-4D58-950F-CFB448A3AEA4}"/>
              </a:ext>
            </a:extLst>
          </p:cNvPr>
          <p:cNvCxnSpPr>
            <a:cxnSpLocks/>
          </p:cNvCxnSpPr>
          <p:nvPr/>
        </p:nvCxnSpPr>
        <p:spPr>
          <a:xfrm>
            <a:off x="6840283" y="3883987"/>
            <a:ext cx="342612"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41132214-070B-4DED-BBFE-571C29EFF9FC}"/>
              </a:ext>
            </a:extLst>
          </p:cNvPr>
          <p:cNvCxnSpPr>
            <a:cxnSpLocks/>
          </p:cNvCxnSpPr>
          <p:nvPr/>
        </p:nvCxnSpPr>
        <p:spPr>
          <a:xfrm>
            <a:off x="6231744" y="4116009"/>
            <a:ext cx="960673"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B163735B-07B3-49EC-842A-2BFCFFFE0758}"/>
              </a:ext>
            </a:extLst>
          </p:cNvPr>
          <p:cNvCxnSpPr>
            <a:cxnSpLocks/>
          </p:cNvCxnSpPr>
          <p:nvPr/>
        </p:nvCxnSpPr>
        <p:spPr>
          <a:xfrm>
            <a:off x="6222221" y="4348031"/>
            <a:ext cx="960673"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EB4A31C6-4A16-48F6-A893-844E8D96F602}"/>
              </a:ext>
            </a:extLst>
          </p:cNvPr>
          <p:cNvCxnSpPr>
            <a:cxnSpLocks/>
          </p:cNvCxnSpPr>
          <p:nvPr/>
        </p:nvCxnSpPr>
        <p:spPr>
          <a:xfrm>
            <a:off x="5860505" y="5276119"/>
            <a:ext cx="976889"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D4DD94AF-F4BF-4270-85A0-62AFD691777D}"/>
              </a:ext>
            </a:extLst>
          </p:cNvPr>
          <p:cNvCxnSpPr>
            <a:cxnSpLocks/>
          </p:cNvCxnSpPr>
          <p:nvPr/>
        </p:nvCxnSpPr>
        <p:spPr>
          <a:xfrm>
            <a:off x="6214112" y="5508141"/>
            <a:ext cx="623282"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id="{70DF10A4-D089-40F0-B6AB-93417DBEA6D4}"/>
              </a:ext>
            </a:extLst>
          </p:cNvPr>
          <p:cNvCxnSpPr>
            <a:cxnSpLocks/>
          </p:cNvCxnSpPr>
          <p:nvPr/>
        </p:nvCxnSpPr>
        <p:spPr>
          <a:xfrm>
            <a:off x="6222925" y="5740163"/>
            <a:ext cx="967433" cy="0"/>
          </a:xfrm>
          <a:prstGeom prst="straightConnector1">
            <a:avLst/>
          </a:prstGeom>
          <a:ln w="57150">
            <a:solidFill>
              <a:schemeClr val="accent1"/>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99F4B51B-2D85-4AFF-86B3-CE12036784CF}"/>
              </a:ext>
            </a:extLst>
          </p:cNvPr>
          <p:cNvCxnSpPr>
            <a:cxnSpLocks/>
          </p:cNvCxnSpPr>
          <p:nvPr/>
        </p:nvCxnSpPr>
        <p:spPr>
          <a:xfrm>
            <a:off x="5901501" y="3419943"/>
            <a:ext cx="641435" cy="0"/>
          </a:xfrm>
          <a:prstGeom prst="straightConnector1">
            <a:avLst/>
          </a:prstGeom>
          <a:ln w="57150">
            <a:solidFill>
              <a:schemeClr val="accent4"/>
            </a:solidFill>
            <a:headEnd type="stealth" w="sm" len="sm"/>
            <a:tailEnd type="stealth" w="sm" len="sm"/>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B97FD987-37DE-46DE-B889-5EA54408B5AB}"/>
              </a:ext>
            </a:extLst>
          </p:cNvPr>
          <p:cNvSpPr txBox="1"/>
          <p:nvPr/>
        </p:nvSpPr>
        <p:spPr>
          <a:xfrm>
            <a:off x="4013656" y="7204423"/>
            <a:ext cx="3376630" cy="230832"/>
          </a:xfrm>
          <a:prstGeom prst="rect">
            <a:avLst/>
          </a:prstGeom>
          <a:noFill/>
        </p:spPr>
        <p:txBody>
          <a:bodyPr wrap="square">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以下は記載事例です。各自治体の事情に応じて修正してください。</a:t>
            </a:r>
            <a:endParaRPr kumimoji="1" lang="en-US" altLang="ja-JP" sz="900"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8350BBCE-C786-4D95-9457-853CA7C1BB4F}"/>
              </a:ext>
            </a:extLst>
          </p:cNvPr>
          <p:cNvSpPr txBox="1"/>
          <p:nvPr/>
        </p:nvSpPr>
        <p:spPr>
          <a:xfrm>
            <a:off x="186665" y="9415321"/>
            <a:ext cx="5259977" cy="1200329"/>
          </a:xfrm>
          <a:prstGeom prst="rect">
            <a:avLst/>
          </a:prstGeom>
          <a:noFill/>
        </p:spPr>
        <p:txBody>
          <a:bodyPr wrap="square">
            <a:spAutoFit/>
          </a:bodyPr>
          <a:lstStyle/>
          <a:p>
            <a:r>
              <a:rPr lang="ja-JP" altLang="en-US" sz="900" dirty="0">
                <a:latin typeface="Meiryo UI" panose="020B0604030504040204" pitchFamily="50" charset="-128"/>
                <a:ea typeface="Meiryo UI" panose="020B0604030504040204" pitchFamily="50" charset="-128"/>
              </a:rPr>
              <a:t>　　技  </a:t>
            </a:r>
            <a:r>
              <a:rPr lang="en-US" altLang="ja-JP" sz="900" dirty="0">
                <a:latin typeface="Meiryo UI" panose="020B0604030504040204" pitchFamily="50" charset="-128"/>
                <a:ea typeface="Meiryo UI" panose="020B0604030504040204" pitchFamily="50" charset="-128"/>
              </a:rPr>
              <a:t>7-1 </a:t>
            </a:r>
            <a:r>
              <a:rPr lang="ja-JP" altLang="en-US" sz="900" dirty="0">
                <a:latin typeface="Meiryo UI" panose="020B0604030504040204" pitchFamily="50" charset="-128"/>
                <a:ea typeface="Meiryo UI" panose="020B0604030504040204" pitchFamily="50" charset="-128"/>
              </a:rPr>
              <a:t>「組織体制図（例）」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  </a:t>
            </a:r>
            <a:r>
              <a:rPr lang="en-US" altLang="ja-JP" sz="900" dirty="0">
                <a:latin typeface="Meiryo UI" panose="020B0604030504040204" pitchFamily="50" charset="-128"/>
                <a:ea typeface="Meiryo UI" panose="020B0604030504040204" pitchFamily="50" charset="-128"/>
              </a:rPr>
              <a:t>8-6 </a:t>
            </a:r>
            <a:r>
              <a:rPr lang="ja-JP" altLang="en-US" sz="900" dirty="0">
                <a:latin typeface="Meiryo UI" panose="020B0604030504040204" pitchFamily="50" charset="-128"/>
                <a:ea typeface="Meiryo UI" panose="020B0604030504040204" pitchFamily="50" charset="-128"/>
              </a:rPr>
              <a:t>「協定の活用方法（例）」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14-2 </a:t>
            </a:r>
            <a:r>
              <a:rPr lang="ja-JP" altLang="en-US" sz="900" dirty="0">
                <a:latin typeface="Meiryo UI" panose="020B0604030504040204" pitchFamily="50" charset="-128"/>
                <a:ea typeface="Meiryo UI" panose="020B0604030504040204" pitchFamily="50" charset="-128"/>
              </a:rPr>
              <a:t>「災害廃棄物等の発生量の推計方法」</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17-1 </a:t>
            </a:r>
            <a:r>
              <a:rPr lang="ja-JP" altLang="en-US" sz="900" dirty="0">
                <a:latin typeface="Meiryo UI" panose="020B0604030504040204" pitchFamily="50" charset="-128"/>
                <a:ea typeface="Meiryo UI" panose="020B0604030504040204" pitchFamily="50" charset="-128"/>
              </a:rPr>
              <a:t>「必要資機材」</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17-3 </a:t>
            </a:r>
            <a:r>
              <a:rPr lang="ja-JP" altLang="en-US" sz="900" dirty="0">
                <a:latin typeface="Meiryo UI" panose="020B0604030504040204" pitchFamily="50" charset="-128"/>
                <a:ea typeface="Meiryo UI" panose="020B0604030504040204" pitchFamily="50" charset="-128"/>
              </a:rPr>
              <a:t>「収集運搬車両の確保とルート計画に当たっての留意事項（片付けごみの回収戦略について）」</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18-3 </a:t>
            </a:r>
            <a:r>
              <a:rPr lang="ja-JP" altLang="en-US" sz="900" dirty="0">
                <a:latin typeface="Meiryo UI" panose="020B0604030504040204" pitchFamily="50" charset="-128"/>
                <a:ea typeface="Meiryo UI" panose="020B0604030504040204" pitchFamily="50" charset="-128"/>
              </a:rPr>
              <a:t>「仮置場の確保と配置計画に当たっての留意事項」</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18-4 </a:t>
            </a:r>
            <a:r>
              <a:rPr lang="ja-JP" altLang="en-US" sz="900" dirty="0">
                <a:latin typeface="Meiryo UI" panose="020B0604030504040204" pitchFamily="50" charset="-128"/>
                <a:ea typeface="Meiryo UI" panose="020B0604030504040204" pitchFamily="50" charset="-128"/>
              </a:rPr>
              <a:t>「仮置場の運用に当たっての留意事項」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技</a:t>
            </a:r>
            <a:r>
              <a:rPr lang="en-US" altLang="ja-JP" sz="900" dirty="0">
                <a:latin typeface="Meiryo UI" panose="020B0604030504040204" pitchFamily="50" charset="-128"/>
                <a:ea typeface="Meiryo UI" panose="020B0604030504040204" pitchFamily="50" charset="-128"/>
              </a:rPr>
              <a:t>19-1 </a:t>
            </a:r>
            <a:r>
              <a:rPr lang="ja-JP" altLang="en-US" sz="900" dirty="0">
                <a:latin typeface="Meiryo UI" panose="020B0604030504040204" pitchFamily="50" charset="-128"/>
                <a:ea typeface="Meiryo UI" panose="020B0604030504040204" pitchFamily="50" charset="-128"/>
              </a:rPr>
              <a:t>「損壊家屋等の撤去と分別に当たっての留意事項」</a:t>
            </a:r>
            <a:endParaRPr lang="en-US" altLang="ja-JP" sz="900" dirty="0">
              <a:latin typeface="Meiryo UI" panose="020B0604030504040204" pitchFamily="50" charset="-128"/>
              <a:ea typeface="Meiryo UI" panose="020B0604030504040204" pitchFamily="50" charset="-128"/>
            </a:endParaRPr>
          </a:p>
        </p:txBody>
      </p:sp>
      <p:sp>
        <p:nvSpPr>
          <p:cNvPr id="40" name="四角形: 角を丸くする 39">
            <a:extLst>
              <a:ext uri="{FF2B5EF4-FFF2-40B4-BE49-F238E27FC236}">
                <a16:creationId xmlns:a16="http://schemas.microsoft.com/office/drawing/2014/main" id="{868D1EB2-EA29-47AB-A1C0-BEAAABFC79DF}"/>
              </a:ext>
            </a:extLst>
          </p:cNvPr>
          <p:cNvSpPr/>
          <p:nvPr/>
        </p:nvSpPr>
        <p:spPr>
          <a:xfrm>
            <a:off x="3760306" y="9154487"/>
            <a:ext cx="3226501" cy="673804"/>
          </a:xfrm>
          <a:prstGeom prst="roundRect">
            <a:avLst>
              <a:gd name="adj" fmla="val 3977"/>
            </a:avLst>
          </a:prstGeom>
          <a:solidFill>
            <a:schemeClr val="accent4">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95"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94247F8-FC93-1EE5-FE64-925FC4BB5958}"/>
              </a:ext>
            </a:extLst>
          </p:cNvPr>
          <p:cNvSpPr txBox="1"/>
          <p:nvPr/>
        </p:nvSpPr>
        <p:spPr>
          <a:xfrm>
            <a:off x="3770314" y="9206412"/>
            <a:ext cx="3481363" cy="553998"/>
          </a:xfrm>
          <a:prstGeom prst="rect">
            <a:avLst/>
          </a:prstGeom>
          <a:noFill/>
        </p:spPr>
        <p:txBody>
          <a:bodyPr wrap="square">
            <a:spAutoFit/>
          </a:bodyPr>
          <a:lstStyle/>
          <a:p>
            <a:r>
              <a:rPr kumimoji="1" lang="ja-JP" altLang="en-US" sz="1000" dirty="0">
                <a:solidFill>
                  <a:schemeClr val="tx1"/>
                </a:solidFill>
                <a:latin typeface="Meiryo UI" panose="020B0604030504040204" pitchFamily="50" charset="-128"/>
                <a:ea typeface="Meiryo UI" panose="020B0604030504040204" pitchFamily="50" charset="-128"/>
              </a:rPr>
              <a:t>災害時初動対応を検討する際</a:t>
            </a:r>
            <a:r>
              <a:rPr kumimoji="1" lang="ja-JP" altLang="en-US" sz="1000" dirty="0">
                <a:latin typeface="Meiryo UI" panose="020B0604030504040204" pitchFamily="50" charset="-128"/>
                <a:ea typeface="Meiryo UI" panose="020B0604030504040204" pitchFamily="50" charset="-128"/>
              </a:rPr>
              <a:t>には</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「災害時の一般廃棄物処理に関する初動対応の手引き」や、</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災害廃棄物対策指針</a:t>
            </a:r>
            <a:r>
              <a:rPr kumimoji="1" lang="en-US" altLang="ja-JP" sz="1000" dirty="0">
                <a:latin typeface="Meiryo UI" panose="020B0604030504040204" pitchFamily="50" charset="-128"/>
                <a:ea typeface="Meiryo UI" panose="020B0604030504040204" pitchFamily="50" charset="-128"/>
              </a:rPr>
              <a:t>_</a:t>
            </a:r>
            <a:r>
              <a:rPr kumimoji="1" lang="ja-JP" altLang="en-US" sz="1000" dirty="0">
                <a:latin typeface="Meiryo UI" panose="020B0604030504040204" pitchFamily="50" charset="-128"/>
                <a:ea typeface="Meiryo UI" panose="020B0604030504040204" pitchFamily="50" charset="-128"/>
              </a:rPr>
              <a:t>技術資料」も参考にしてください。</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pic>
        <p:nvPicPr>
          <p:cNvPr id="8" name="グラフィックス 7" descr="ダンプ トラック 単色塗りつぶし">
            <a:extLst>
              <a:ext uri="{FF2B5EF4-FFF2-40B4-BE49-F238E27FC236}">
                <a16:creationId xmlns:a16="http://schemas.microsoft.com/office/drawing/2014/main" id="{1B2BC48E-F23C-4ED9-92A4-31A6FF464A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805" y="4600356"/>
            <a:ext cx="370693" cy="370693"/>
          </a:xfrm>
          <a:prstGeom prst="rect">
            <a:avLst/>
          </a:prstGeom>
        </p:spPr>
      </p:pic>
      <p:pic>
        <p:nvPicPr>
          <p:cNvPr id="11" name="グラフィックス 10" descr="ブルドーザー 単色塗りつぶし">
            <a:extLst>
              <a:ext uri="{FF2B5EF4-FFF2-40B4-BE49-F238E27FC236}">
                <a16:creationId xmlns:a16="http://schemas.microsoft.com/office/drawing/2014/main" id="{44133040-3C39-4075-BDEC-532AFC3274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5805" y="6042277"/>
            <a:ext cx="373919" cy="373919"/>
          </a:xfrm>
          <a:prstGeom prst="rect">
            <a:avLst/>
          </a:prstGeom>
        </p:spPr>
      </p:pic>
      <p:pic>
        <p:nvPicPr>
          <p:cNvPr id="14" name="グラフィックス 13" descr="マネジメント 単色塗りつぶし">
            <a:extLst>
              <a:ext uri="{FF2B5EF4-FFF2-40B4-BE49-F238E27FC236}">
                <a16:creationId xmlns:a16="http://schemas.microsoft.com/office/drawing/2014/main" id="{4312218E-5EA6-4A36-A14E-945530C34AE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4984" y="1761050"/>
            <a:ext cx="448741" cy="448741"/>
          </a:xfrm>
          <a:prstGeom prst="rect">
            <a:avLst/>
          </a:prstGeom>
        </p:spPr>
      </p:pic>
      <p:pic>
        <p:nvPicPr>
          <p:cNvPr id="16" name="グラフィックス 15" descr="コール センター 単色塗りつぶし">
            <a:extLst>
              <a:ext uri="{FF2B5EF4-FFF2-40B4-BE49-F238E27FC236}">
                <a16:creationId xmlns:a16="http://schemas.microsoft.com/office/drawing/2014/main" id="{93DF81AD-E8B1-4DC8-AAD9-ACE12C9D32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424" y="2543729"/>
            <a:ext cx="271455" cy="271455"/>
          </a:xfrm>
          <a:prstGeom prst="rect">
            <a:avLst/>
          </a:prstGeom>
        </p:spPr>
      </p:pic>
      <p:pic>
        <p:nvPicPr>
          <p:cNvPr id="18" name="グラフィックス 17" descr="掘削機 単色塗りつぶし">
            <a:extLst>
              <a:ext uri="{FF2B5EF4-FFF2-40B4-BE49-F238E27FC236}">
                <a16:creationId xmlns:a16="http://schemas.microsoft.com/office/drawing/2014/main" id="{9CBE0777-F796-46CE-9AF7-09C5CA59AB3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4984" y="5349903"/>
            <a:ext cx="448741" cy="448741"/>
          </a:xfrm>
          <a:prstGeom prst="rect">
            <a:avLst/>
          </a:prstGeom>
        </p:spPr>
      </p:pic>
      <p:pic>
        <p:nvPicPr>
          <p:cNvPr id="20" name="グラフィックス 19" descr="クリップボード 単色塗りつぶし">
            <a:extLst>
              <a:ext uri="{FF2B5EF4-FFF2-40B4-BE49-F238E27FC236}">
                <a16:creationId xmlns:a16="http://schemas.microsoft.com/office/drawing/2014/main" id="{B1F065CC-E749-404D-93DF-51E15FFB08B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04984" y="3511106"/>
            <a:ext cx="448742" cy="448742"/>
          </a:xfrm>
          <a:prstGeom prst="rect">
            <a:avLst/>
          </a:prstGeom>
        </p:spPr>
      </p:pic>
      <p:pic>
        <p:nvPicPr>
          <p:cNvPr id="10" name="図 9">
            <a:extLst>
              <a:ext uri="{FF2B5EF4-FFF2-40B4-BE49-F238E27FC236}">
                <a16:creationId xmlns:a16="http://schemas.microsoft.com/office/drawing/2014/main" id="{BF40EF12-BEFA-FD48-146A-631BFE5421B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979"/>
            <a:ext cx="7559675" cy="252903"/>
          </a:xfrm>
          <a:prstGeom prst="rect">
            <a:avLst/>
          </a:prstGeom>
        </p:spPr>
      </p:pic>
      <p:pic>
        <p:nvPicPr>
          <p:cNvPr id="15" name="図 14">
            <a:extLst>
              <a:ext uri="{FF2B5EF4-FFF2-40B4-BE49-F238E27FC236}">
                <a16:creationId xmlns:a16="http://schemas.microsoft.com/office/drawing/2014/main" id="{A9F9041C-696F-3972-9863-E4028B466F1E}"/>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6728766"/>
            <a:ext cx="7559675" cy="252903"/>
          </a:xfrm>
          <a:prstGeom prst="rect">
            <a:avLst/>
          </a:prstGeom>
        </p:spPr>
      </p:pic>
      <p:pic>
        <p:nvPicPr>
          <p:cNvPr id="19" name="図 18">
            <a:extLst>
              <a:ext uri="{FF2B5EF4-FFF2-40B4-BE49-F238E27FC236}">
                <a16:creationId xmlns:a16="http://schemas.microsoft.com/office/drawing/2014/main" id="{CEE49124-F620-A924-DE8A-F993A84B6608}"/>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8832817"/>
            <a:ext cx="7559675" cy="255950"/>
          </a:xfrm>
          <a:prstGeom prst="rect">
            <a:avLst/>
          </a:prstGeom>
        </p:spPr>
      </p:pic>
    </p:spTree>
    <p:extLst>
      <p:ext uri="{BB962C8B-B14F-4D97-AF65-F5344CB8AC3E}">
        <p14:creationId xmlns:p14="http://schemas.microsoft.com/office/powerpoint/2010/main" val="2785298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1006</TotalTime>
  <Words>1305</Words>
  <Application>Microsoft Office PowerPoint</Application>
  <PresentationFormat>ユーザー設定</PresentationFormat>
  <Paragraphs>106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淳也</dc:creator>
  <cp:lastModifiedBy>野末 浩佑</cp:lastModifiedBy>
  <cp:revision>111</cp:revision>
  <cp:lastPrinted>2022-03-02T01:08:45Z</cp:lastPrinted>
  <dcterms:created xsi:type="dcterms:W3CDTF">2022-02-10T07:30:08Z</dcterms:created>
  <dcterms:modified xsi:type="dcterms:W3CDTF">2023-03-10T08:30:03Z</dcterms:modified>
</cp:coreProperties>
</file>