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129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2245554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132055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1474272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19628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1118791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93939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1454394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3371961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pic>
        <p:nvPicPr>
          <p:cNvPr id="5" name="図 4">
            <a:extLst>
              <a:ext uri="{FF2B5EF4-FFF2-40B4-BE49-F238E27FC236}">
                <a16:creationId xmlns:a16="http://schemas.microsoft.com/office/drawing/2014/main" id="{7E7E52F9-D00F-426C-A063-5A22DDA381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70681" y="0"/>
            <a:ext cx="7559040" cy="539496"/>
          </a:xfrm>
          <a:prstGeom prst="rect">
            <a:avLst/>
          </a:prstGeom>
        </p:spPr>
      </p:pic>
    </p:spTree>
    <p:extLst>
      <p:ext uri="{BB962C8B-B14F-4D97-AF65-F5344CB8AC3E}">
        <p14:creationId xmlns:p14="http://schemas.microsoft.com/office/powerpoint/2010/main" val="1305919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78851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D5C09E-F684-4EA2-A8B2-A45C69E3E49E}" type="datetimeFigureOut">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4161894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79D5C09E-F684-4EA2-A8B2-A45C69E3E49E}" type="datetimeFigureOut">
              <a:rPr kumimoji="1" lang="ja-JP" altLang="en-US" smtClean="0"/>
              <a:t>2023/3/28</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F96D907-D16A-4207-8DC9-55DE9E6CA005}" type="slidenum">
              <a:rPr kumimoji="1" lang="ja-JP" altLang="en-US" smtClean="0"/>
              <a:t>‹#›</a:t>
            </a:fld>
            <a:endParaRPr kumimoji="1" lang="ja-JP" altLang="en-US"/>
          </a:p>
        </p:txBody>
      </p:sp>
    </p:spTree>
    <p:extLst>
      <p:ext uri="{BB962C8B-B14F-4D97-AF65-F5344CB8AC3E}">
        <p14:creationId xmlns:p14="http://schemas.microsoft.com/office/powerpoint/2010/main" val="2596080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jpg"/><Relationship Id="rId2" Type="http://schemas.openxmlformats.org/officeDocument/2006/relationships/image" Target="../media/image2.jpg"/><Relationship Id="rId16" Type="http://schemas.openxmlformats.org/officeDocument/2006/relationships/image" Target="../media/image16.jpg"/><Relationship Id="rId1" Type="http://schemas.openxmlformats.org/officeDocument/2006/relationships/slideLayout" Target="../slideLayouts/slideLayout7.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jp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E5145E09-9C39-4CC5-9F51-7B0F837FCB0E}"/>
              </a:ext>
            </a:extLst>
          </p:cNvPr>
          <p:cNvSpPr/>
          <p:nvPr/>
        </p:nvSpPr>
        <p:spPr>
          <a:xfrm>
            <a:off x="7696367" y="1955366"/>
            <a:ext cx="5239626" cy="2173155"/>
          </a:xfrm>
          <a:prstGeom prst="roundRect">
            <a:avLst>
              <a:gd name="adj" fmla="val 3977"/>
            </a:avLst>
          </a:prstGeom>
          <a:solidFill>
            <a:schemeClr val="accent4">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A6F470DA-B25A-4247-8049-8EB1FF5808AA}"/>
              </a:ext>
            </a:extLst>
          </p:cNvPr>
          <p:cNvSpPr/>
          <p:nvPr/>
        </p:nvSpPr>
        <p:spPr>
          <a:xfrm>
            <a:off x="7842417" y="2139714"/>
            <a:ext cx="2724150" cy="1575524"/>
          </a:xfrm>
          <a:prstGeom prst="roundRect">
            <a:avLst>
              <a:gd name="adj" fmla="val 3977"/>
            </a:avLst>
          </a:prstGeom>
          <a:solidFill>
            <a:schemeClr val="bg1"/>
          </a:solid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9B2B0DB8-9959-48A5-8B08-2023EA48045B}"/>
              </a:ext>
            </a:extLst>
          </p:cNvPr>
          <p:cNvSpPr/>
          <p:nvPr/>
        </p:nvSpPr>
        <p:spPr>
          <a:xfrm>
            <a:off x="7693959" y="1487170"/>
            <a:ext cx="7323082" cy="353418"/>
          </a:xfrm>
          <a:prstGeom prst="roundRect">
            <a:avLst>
              <a:gd name="adj" fmla="val 23382"/>
            </a:avLst>
          </a:prstGeom>
          <a:solidFill>
            <a:schemeClr val="accent5">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13355BFB-FFBF-4BDF-ADE7-39620A807041}"/>
              </a:ext>
            </a:extLst>
          </p:cNvPr>
          <p:cNvSpPr/>
          <p:nvPr/>
        </p:nvSpPr>
        <p:spPr>
          <a:xfrm>
            <a:off x="10857690" y="2013115"/>
            <a:ext cx="1886927" cy="1154430"/>
          </a:xfrm>
          <a:prstGeom prst="roundRect">
            <a:avLst>
              <a:gd name="adj" fmla="val 3977"/>
            </a:avLst>
          </a:prstGeom>
          <a:solidFill>
            <a:schemeClr val="bg1"/>
          </a:solidFill>
          <a:ln w="12700">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4E3A2817-BC2C-41CD-B06A-16A0D0EAE0F6}"/>
              </a:ext>
            </a:extLst>
          </p:cNvPr>
          <p:cNvSpPr/>
          <p:nvPr/>
        </p:nvSpPr>
        <p:spPr>
          <a:xfrm>
            <a:off x="7693959" y="606699"/>
            <a:ext cx="7323082" cy="819417"/>
          </a:xfrm>
          <a:prstGeom prst="roundRect">
            <a:avLst>
              <a:gd name="adj" fmla="val 9557"/>
            </a:avLst>
          </a:prstGeom>
          <a:solidFill>
            <a:schemeClr val="accent6">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98829651-62A4-43B1-A4C4-47E86FAC3676}"/>
              </a:ext>
            </a:extLst>
          </p:cNvPr>
          <p:cNvSpPr/>
          <p:nvPr/>
        </p:nvSpPr>
        <p:spPr>
          <a:xfrm>
            <a:off x="13104792" y="1948955"/>
            <a:ext cx="1900260" cy="970939"/>
          </a:xfrm>
          <a:prstGeom prst="roundRect">
            <a:avLst>
              <a:gd name="adj" fmla="val 7447"/>
            </a:avLst>
          </a:prstGeom>
          <a:solidFill>
            <a:schemeClr val="bg1">
              <a:lumMod val="85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94F0372A-C815-41D4-8C6C-CA4D0EA0C99C}"/>
              </a:ext>
            </a:extLst>
          </p:cNvPr>
          <p:cNvSpPr/>
          <p:nvPr/>
        </p:nvSpPr>
        <p:spPr>
          <a:xfrm>
            <a:off x="7786134" y="6467206"/>
            <a:ext cx="7138841" cy="4144397"/>
          </a:xfrm>
          <a:prstGeom prst="rect">
            <a:avLst/>
          </a:prstGeom>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t" anchorCtr="0"/>
          <a:lstStyle/>
          <a:p>
            <a:pPr algn="ctr"/>
            <a:endParaRPr kumimoji="1" lang="en-US" altLang="ja-JP" sz="1295" dirty="0"/>
          </a:p>
        </p:txBody>
      </p:sp>
      <p:sp>
        <p:nvSpPr>
          <p:cNvPr id="9" name="正方形/長方形 8">
            <a:extLst>
              <a:ext uri="{FF2B5EF4-FFF2-40B4-BE49-F238E27FC236}">
                <a16:creationId xmlns:a16="http://schemas.microsoft.com/office/drawing/2014/main" id="{C0479E10-F03C-400D-BD06-0617FB5D4B48}"/>
              </a:ext>
            </a:extLst>
          </p:cNvPr>
          <p:cNvSpPr/>
          <p:nvPr/>
        </p:nvSpPr>
        <p:spPr>
          <a:xfrm>
            <a:off x="9747658" y="661226"/>
            <a:ext cx="1753674" cy="420671"/>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a:latin typeface="Meiryo UI" panose="020B0604030504040204" pitchFamily="50" charset="-128"/>
                <a:ea typeface="Meiryo UI" panose="020B0604030504040204" pitchFamily="50" charset="-128"/>
              </a:rPr>
              <a:t>国　環境省</a:t>
            </a:r>
            <a:endParaRPr kumimoji="1" lang="en-US" altLang="ja-JP" sz="1100">
              <a:latin typeface="Meiryo UI" panose="020B0604030504040204" pitchFamily="50" charset="-128"/>
              <a:ea typeface="Meiryo UI" panose="020B0604030504040204" pitchFamily="50" charset="-128"/>
            </a:endParaRPr>
          </a:p>
          <a:p>
            <a:pPr algn="ctr"/>
            <a:r>
              <a:rPr kumimoji="1" lang="ja-JP" altLang="en-US" sz="110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●●地方環境事務所）</a:t>
            </a:r>
          </a:p>
        </p:txBody>
      </p:sp>
      <p:sp>
        <p:nvSpPr>
          <p:cNvPr id="10" name="正方形/長方形 9">
            <a:extLst>
              <a:ext uri="{FF2B5EF4-FFF2-40B4-BE49-F238E27FC236}">
                <a16:creationId xmlns:a16="http://schemas.microsoft.com/office/drawing/2014/main" id="{18798E85-D938-4D00-AEF3-0E3AC8AB1480}"/>
              </a:ext>
            </a:extLst>
          </p:cNvPr>
          <p:cNvSpPr/>
          <p:nvPr/>
        </p:nvSpPr>
        <p:spPr>
          <a:xfrm>
            <a:off x="10345399" y="1558252"/>
            <a:ext cx="1630414"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●●県●●部●●課</a:t>
            </a:r>
          </a:p>
        </p:txBody>
      </p:sp>
      <p:sp>
        <p:nvSpPr>
          <p:cNvPr id="11" name="正方形/長方形 10">
            <a:extLst>
              <a:ext uri="{FF2B5EF4-FFF2-40B4-BE49-F238E27FC236}">
                <a16:creationId xmlns:a16="http://schemas.microsoft.com/office/drawing/2014/main" id="{C7FEFD2E-F8B7-4091-BD63-99C2DEABF69C}"/>
              </a:ext>
            </a:extLst>
          </p:cNvPr>
          <p:cNvSpPr/>
          <p:nvPr/>
        </p:nvSpPr>
        <p:spPr>
          <a:xfrm>
            <a:off x="8145072" y="1556008"/>
            <a:ext cx="1655379"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●●県災害対策本部</a:t>
            </a:r>
          </a:p>
        </p:txBody>
      </p:sp>
      <p:sp>
        <p:nvSpPr>
          <p:cNvPr id="12" name="正方形/長方形 11">
            <a:extLst>
              <a:ext uri="{FF2B5EF4-FFF2-40B4-BE49-F238E27FC236}">
                <a16:creationId xmlns:a16="http://schemas.microsoft.com/office/drawing/2014/main" id="{96406A18-F1BF-49FE-9E76-4ED629B6A829}"/>
              </a:ext>
            </a:extLst>
          </p:cNvPr>
          <p:cNvSpPr/>
          <p:nvPr/>
        </p:nvSpPr>
        <p:spPr>
          <a:xfrm>
            <a:off x="7843457" y="2046812"/>
            <a:ext cx="2719300" cy="216000"/>
          </a:xfrm>
          <a:prstGeom prst="rect">
            <a:avLst/>
          </a:prstGeom>
          <a:solidFill>
            <a:schemeClr val="tx1"/>
          </a:solidFill>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●●町災害対策本部</a:t>
            </a:r>
          </a:p>
        </p:txBody>
      </p:sp>
      <p:sp>
        <p:nvSpPr>
          <p:cNvPr id="13" name="正方形/長方形 12">
            <a:extLst>
              <a:ext uri="{FF2B5EF4-FFF2-40B4-BE49-F238E27FC236}">
                <a16:creationId xmlns:a16="http://schemas.microsoft.com/office/drawing/2014/main" id="{C903F3BA-83B7-4EA5-A010-D86AE1CD6910}"/>
              </a:ext>
            </a:extLst>
          </p:cNvPr>
          <p:cNvSpPr/>
          <p:nvPr/>
        </p:nvSpPr>
        <p:spPr>
          <a:xfrm>
            <a:off x="13288926" y="2022736"/>
            <a:ext cx="1528882" cy="252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●●協会</a:t>
            </a:r>
          </a:p>
        </p:txBody>
      </p:sp>
      <p:sp>
        <p:nvSpPr>
          <p:cNvPr id="14" name="正方形/長方形 13">
            <a:extLst>
              <a:ext uri="{FF2B5EF4-FFF2-40B4-BE49-F238E27FC236}">
                <a16:creationId xmlns:a16="http://schemas.microsoft.com/office/drawing/2014/main" id="{32261170-B572-4482-A17D-11EF0B918EDF}"/>
              </a:ext>
            </a:extLst>
          </p:cNvPr>
          <p:cNvSpPr/>
          <p:nvPr/>
        </p:nvSpPr>
        <p:spPr>
          <a:xfrm>
            <a:off x="7890137" y="2480285"/>
            <a:ext cx="1488980" cy="43961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185046" indent="-185046">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協定発動、支援要請</a:t>
            </a:r>
            <a:endParaRPr kumimoji="1" lang="en-US" altLang="ja-JP" sz="1050" dirty="0">
              <a:latin typeface="Meiryo UI" panose="020B0604030504040204" pitchFamily="50" charset="-128"/>
              <a:ea typeface="Meiryo UI" panose="020B0604030504040204" pitchFamily="50" charset="-128"/>
            </a:endParaRPr>
          </a:p>
          <a:p>
            <a:pPr marL="185046" indent="-185046">
              <a:buFont typeface="Arial" panose="020B0604020202020204" pitchFamily="34" charset="0"/>
              <a:buChar char="•"/>
            </a:pPr>
            <a:r>
              <a:rPr kumimoji="1" lang="ja-JP" altLang="en-US" sz="1050">
                <a:latin typeface="Meiryo UI" panose="020B0604030504040204" pitchFamily="50" charset="-128"/>
                <a:ea typeface="Meiryo UI" panose="020B0604030504040204" pitchFamily="50" charset="-128"/>
              </a:rPr>
              <a:t>受援窓口</a:t>
            </a:r>
            <a:endParaRPr kumimoji="1" lang="en-US" altLang="ja-JP" sz="1050"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6A9C9869-125C-4A93-B82D-F0D17A1144E9}"/>
              </a:ext>
            </a:extLst>
          </p:cNvPr>
          <p:cNvSpPr/>
          <p:nvPr/>
        </p:nvSpPr>
        <p:spPr>
          <a:xfrm>
            <a:off x="13288926" y="2621339"/>
            <a:ext cx="1528882"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▲▲一部事務組合</a:t>
            </a:r>
          </a:p>
        </p:txBody>
      </p:sp>
      <p:sp>
        <p:nvSpPr>
          <p:cNvPr id="16" name="正方形/長方形 15">
            <a:extLst>
              <a:ext uri="{FF2B5EF4-FFF2-40B4-BE49-F238E27FC236}">
                <a16:creationId xmlns:a16="http://schemas.microsoft.com/office/drawing/2014/main" id="{BC9CC974-A680-4E61-A1AE-AD2A9A06007F}"/>
              </a:ext>
            </a:extLst>
          </p:cNvPr>
          <p:cNvSpPr/>
          <p:nvPr/>
        </p:nvSpPr>
        <p:spPr>
          <a:xfrm>
            <a:off x="7829717" y="3797037"/>
            <a:ext cx="2870200" cy="262217"/>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災害ボランティアセンター、地元消防団・水防団</a:t>
            </a:r>
            <a:r>
              <a:rPr kumimoji="1" lang="ja-JP" altLang="en-US" sz="1050" baseline="30000" dirty="0">
                <a:latin typeface="Meiryo UI" panose="020B0604030504040204" pitchFamily="50" charset="-128"/>
                <a:ea typeface="Meiryo UI" panose="020B0604030504040204" pitchFamily="50" charset="-128"/>
              </a:rPr>
              <a:t>注</a:t>
            </a:r>
            <a:endParaRPr kumimoji="1" lang="en-US" altLang="ja-JP" sz="1050" baseline="300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64450AF-24C5-4576-A109-08F18AF2E8CE}"/>
              </a:ext>
            </a:extLst>
          </p:cNvPr>
          <p:cNvSpPr/>
          <p:nvPr/>
        </p:nvSpPr>
        <p:spPr>
          <a:xfrm>
            <a:off x="12833419" y="1558252"/>
            <a:ext cx="1993277"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〇〇県○○協会</a:t>
            </a:r>
          </a:p>
        </p:txBody>
      </p:sp>
      <p:sp>
        <p:nvSpPr>
          <p:cNvPr id="18" name="正方形/長方形 17">
            <a:extLst>
              <a:ext uri="{FF2B5EF4-FFF2-40B4-BE49-F238E27FC236}">
                <a16:creationId xmlns:a16="http://schemas.microsoft.com/office/drawing/2014/main" id="{DC301EF6-4363-4080-ADC6-6394B16BBB89}"/>
              </a:ext>
            </a:extLst>
          </p:cNvPr>
          <p:cNvSpPr/>
          <p:nvPr/>
        </p:nvSpPr>
        <p:spPr>
          <a:xfrm>
            <a:off x="7832987" y="3059596"/>
            <a:ext cx="1158780" cy="23495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85046" indent="-185046">
              <a:buFont typeface="Arial" panose="020B0604020202020204" pitchFamily="34" charset="0"/>
              <a:buChar char="•"/>
            </a:pPr>
            <a:r>
              <a:rPr kumimoji="1" lang="ja-JP" altLang="en-US" sz="1050">
                <a:latin typeface="Meiryo UI" panose="020B0604030504040204" pitchFamily="50" charset="-128"/>
                <a:ea typeface="Meiryo UI" panose="020B0604030504040204" pitchFamily="50" charset="-128"/>
              </a:rPr>
              <a:t>避難所運営</a:t>
            </a:r>
            <a:endParaRPr kumimoji="1" lang="en-US" altLang="ja-JP" sz="1050" dirty="0">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84D4262B-8285-436B-A34C-E926D17DFDEB}"/>
              </a:ext>
            </a:extLst>
          </p:cNvPr>
          <p:cNvSpPr/>
          <p:nvPr/>
        </p:nvSpPr>
        <p:spPr>
          <a:xfrm>
            <a:off x="7840527" y="3527773"/>
            <a:ext cx="2071990" cy="14142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85046" indent="-185046">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設計、積算、工事発注</a:t>
            </a:r>
          </a:p>
        </p:txBody>
      </p:sp>
      <p:sp>
        <p:nvSpPr>
          <p:cNvPr id="20" name="矢印: 左右 19">
            <a:extLst>
              <a:ext uri="{FF2B5EF4-FFF2-40B4-BE49-F238E27FC236}">
                <a16:creationId xmlns:a16="http://schemas.microsoft.com/office/drawing/2014/main" id="{05749B43-4DDB-4C74-9A28-14D9BA5595CE}"/>
              </a:ext>
            </a:extLst>
          </p:cNvPr>
          <p:cNvSpPr/>
          <p:nvPr/>
        </p:nvSpPr>
        <p:spPr>
          <a:xfrm rot="5400000">
            <a:off x="8550085" y="1843926"/>
            <a:ext cx="248684" cy="165421"/>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CD3F006D-DC02-489F-95A8-4E363ECE9656}"/>
              </a:ext>
            </a:extLst>
          </p:cNvPr>
          <p:cNvSpPr/>
          <p:nvPr/>
        </p:nvSpPr>
        <p:spPr>
          <a:xfrm>
            <a:off x="12210685" y="644577"/>
            <a:ext cx="2631791" cy="202253"/>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50" dirty="0">
                <a:latin typeface="Meiryo UI" panose="020B0604030504040204" pitchFamily="50" charset="-128"/>
                <a:ea typeface="Meiryo UI" panose="020B0604030504040204" pitchFamily="50" charset="-128"/>
              </a:rPr>
              <a:t>内閣府、国土交通省、防衛省（自衛隊）等</a:t>
            </a:r>
            <a:endParaRPr kumimoji="1" lang="en-US" altLang="ja-JP" sz="1050" dirty="0">
              <a:latin typeface="Meiryo UI" panose="020B0604030504040204" pitchFamily="50" charset="-128"/>
              <a:ea typeface="Meiryo UI" panose="020B0604030504040204" pitchFamily="50" charset="-128"/>
            </a:endParaRPr>
          </a:p>
        </p:txBody>
      </p:sp>
      <p:sp>
        <p:nvSpPr>
          <p:cNvPr id="22" name="矢印: 左右 21">
            <a:extLst>
              <a:ext uri="{FF2B5EF4-FFF2-40B4-BE49-F238E27FC236}">
                <a16:creationId xmlns:a16="http://schemas.microsoft.com/office/drawing/2014/main" id="{33C1D9B3-564C-45B9-94C9-FEA065865C20}"/>
              </a:ext>
            </a:extLst>
          </p:cNvPr>
          <p:cNvSpPr/>
          <p:nvPr/>
        </p:nvSpPr>
        <p:spPr>
          <a:xfrm rot="10800000">
            <a:off x="11524978" y="762520"/>
            <a:ext cx="685705" cy="185371"/>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23" name="矢印: 左右 22">
            <a:extLst>
              <a:ext uri="{FF2B5EF4-FFF2-40B4-BE49-F238E27FC236}">
                <a16:creationId xmlns:a16="http://schemas.microsoft.com/office/drawing/2014/main" id="{7A654E4F-F864-49DD-8866-B7F11228FC06}"/>
              </a:ext>
            </a:extLst>
          </p:cNvPr>
          <p:cNvSpPr/>
          <p:nvPr/>
        </p:nvSpPr>
        <p:spPr>
          <a:xfrm rot="5400000">
            <a:off x="10741980" y="1232221"/>
            <a:ext cx="450897" cy="166017"/>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56D92181-79C8-4578-835B-F0DCDB0A544D}"/>
              </a:ext>
            </a:extLst>
          </p:cNvPr>
          <p:cNvSpPr/>
          <p:nvPr/>
        </p:nvSpPr>
        <p:spPr>
          <a:xfrm>
            <a:off x="7819939" y="156873"/>
            <a:ext cx="1439284" cy="1947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●●県●●町</a:t>
            </a:r>
          </a:p>
        </p:txBody>
      </p:sp>
      <p:sp>
        <p:nvSpPr>
          <p:cNvPr id="25" name="正方形/長方形 24">
            <a:extLst>
              <a:ext uri="{FF2B5EF4-FFF2-40B4-BE49-F238E27FC236}">
                <a16:creationId xmlns:a16="http://schemas.microsoft.com/office/drawing/2014/main" id="{7ADB9E37-3D08-4929-B688-624F8F203C0F}"/>
              </a:ext>
            </a:extLst>
          </p:cNvPr>
          <p:cNvSpPr/>
          <p:nvPr/>
        </p:nvSpPr>
        <p:spPr>
          <a:xfrm>
            <a:off x="11388272" y="2599053"/>
            <a:ext cx="1109836" cy="216000"/>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kumimoji="1" lang="ja-JP" altLang="en-US" sz="1100" dirty="0">
                <a:latin typeface="Meiryo UI" panose="020B0604030504040204" pitchFamily="50" charset="-128"/>
                <a:ea typeface="Meiryo UI" panose="020B0604030504040204" pitchFamily="50" charset="-128"/>
              </a:rPr>
              <a:t>●●係（●名）</a:t>
            </a:r>
          </a:p>
        </p:txBody>
      </p:sp>
      <p:sp>
        <p:nvSpPr>
          <p:cNvPr id="26" name="正方形/長方形 25">
            <a:extLst>
              <a:ext uri="{FF2B5EF4-FFF2-40B4-BE49-F238E27FC236}">
                <a16:creationId xmlns:a16="http://schemas.microsoft.com/office/drawing/2014/main" id="{76F2F4B9-C1F6-4902-8F32-10F0EBE41A5F}"/>
              </a:ext>
            </a:extLst>
          </p:cNvPr>
          <p:cNvSpPr/>
          <p:nvPr/>
        </p:nvSpPr>
        <p:spPr>
          <a:xfrm>
            <a:off x="11343911" y="1998951"/>
            <a:ext cx="1413406" cy="216000"/>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災害廃棄物担当</a:t>
            </a:r>
          </a:p>
        </p:txBody>
      </p:sp>
      <p:cxnSp>
        <p:nvCxnSpPr>
          <p:cNvPr id="27" name="コネクタ: カギ線 26">
            <a:extLst>
              <a:ext uri="{FF2B5EF4-FFF2-40B4-BE49-F238E27FC236}">
                <a16:creationId xmlns:a16="http://schemas.microsoft.com/office/drawing/2014/main" id="{3B948D6D-1F45-4D4E-BE0C-1F959B6F6AE7}"/>
              </a:ext>
            </a:extLst>
          </p:cNvPr>
          <p:cNvCxnSpPr>
            <a:cxnSpLocks/>
          </p:cNvCxnSpPr>
          <p:nvPr/>
        </p:nvCxnSpPr>
        <p:spPr>
          <a:xfrm rot="16200000" flipH="1">
            <a:off x="11153358" y="2482329"/>
            <a:ext cx="250141" cy="201347"/>
          </a:xfrm>
          <a:prstGeom prst="bentConnector3">
            <a:avLst>
              <a:gd name="adj1" fmla="val 101406"/>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8" name="コネクタ: カギ線 27">
            <a:extLst>
              <a:ext uri="{FF2B5EF4-FFF2-40B4-BE49-F238E27FC236}">
                <a16:creationId xmlns:a16="http://schemas.microsoft.com/office/drawing/2014/main" id="{5415849E-8157-46C0-8D62-53F229F623B0}"/>
              </a:ext>
            </a:extLst>
          </p:cNvPr>
          <p:cNvCxnSpPr>
            <a:cxnSpLocks/>
          </p:cNvCxnSpPr>
          <p:nvPr/>
        </p:nvCxnSpPr>
        <p:spPr>
          <a:xfrm rot="16200000" flipH="1">
            <a:off x="11077806" y="2688970"/>
            <a:ext cx="396484" cy="196580"/>
          </a:xfrm>
          <a:prstGeom prst="bentConnector3">
            <a:avLst>
              <a:gd name="adj1" fmla="val 101651"/>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E9A05F87-8E74-4E64-9478-8C03DB5153F1}"/>
              </a:ext>
            </a:extLst>
          </p:cNvPr>
          <p:cNvSpPr/>
          <p:nvPr/>
        </p:nvSpPr>
        <p:spPr>
          <a:xfrm>
            <a:off x="12210684" y="842003"/>
            <a:ext cx="2631791" cy="33939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50" dirty="0">
                <a:latin typeface="Meiryo UI" panose="020B0604030504040204" pitchFamily="50" charset="-128"/>
                <a:ea typeface="Meiryo UI" panose="020B0604030504040204" pitchFamily="50" charset="-128"/>
              </a:rPr>
              <a:t>災害廃棄物処理支援ネットワーク（</a:t>
            </a:r>
            <a:r>
              <a:rPr kumimoji="1" lang="en-US" altLang="ja-JP" sz="1050" dirty="0" err="1">
                <a:latin typeface="Meiryo UI" panose="020B0604030504040204" pitchFamily="50" charset="-128"/>
                <a:ea typeface="Meiryo UI" panose="020B0604030504040204" pitchFamily="50" charset="-128"/>
              </a:rPr>
              <a:t>D.Waste</a:t>
            </a:r>
            <a:r>
              <a:rPr kumimoji="1" lang="en-US" altLang="ja-JP" sz="1050" dirty="0">
                <a:latin typeface="Meiryo UI" panose="020B0604030504040204" pitchFamily="50" charset="-128"/>
                <a:ea typeface="Meiryo UI" panose="020B0604030504040204" pitchFamily="50" charset="-128"/>
              </a:rPr>
              <a:t>-Net</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D6A76554-94CE-4E0D-98FF-9493C99E798E}"/>
              </a:ext>
            </a:extLst>
          </p:cNvPr>
          <p:cNvSpPr/>
          <p:nvPr/>
        </p:nvSpPr>
        <p:spPr>
          <a:xfrm>
            <a:off x="12210682" y="1181392"/>
            <a:ext cx="2631791" cy="202253"/>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50" dirty="0">
                <a:latin typeface="Meiryo UI" panose="020B0604030504040204" pitchFamily="50" charset="-128"/>
                <a:ea typeface="Meiryo UI" panose="020B0604030504040204" pitchFamily="50" charset="-128"/>
              </a:rPr>
              <a:t>災害廃棄物処理支援員（人材バンク）</a:t>
            </a:r>
            <a:endParaRPr kumimoji="1" lang="en-US" altLang="ja-JP" sz="1050" dirty="0">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C0959387-7C2B-415E-BCFE-63EAE4562172}"/>
              </a:ext>
            </a:extLst>
          </p:cNvPr>
          <p:cNvSpPr/>
          <p:nvPr/>
        </p:nvSpPr>
        <p:spPr>
          <a:xfrm>
            <a:off x="7950368" y="2301916"/>
            <a:ext cx="2546350" cy="171651"/>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●●課（●●班）</a:t>
            </a:r>
          </a:p>
        </p:txBody>
      </p:sp>
      <p:graphicFrame>
        <p:nvGraphicFramePr>
          <p:cNvPr id="32" name="表 25">
            <a:extLst>
              <a:ext uri="{FF2B5EF4-FFF2-40B4-BE49-F238E27FC236}">
                <a16:creationId xmlns:a16="http://schemas.microsoft.com/office/drawing/2014/main" id="{CDEB4C6C-4FD5-4CD8-AF81-EAD666ED3B72}"/>
              </a:ext>
            </a:extLst>
          </p:cNvPr>
          <p:cNvGraphicFramePr>
            <a:graphicFrameLocks noGrp="1"/>
          </p:cNvGraphicFramePr>
          <p:nvPr>
            <p:extLst>
              <p:ext uri="{D42A27DB-BD31-4B8C-83A1-F6EECF244321}">
                <p14:modId xmlns:p14="http://schemas.microsoft.com/office/powerpoint/2010/main" val="2077446803"/>
              </p:ext>
            </p:extLst>
          </p:nvPr>
        </p:nvGraphicFramePr>
        <p:xfrm>
          <a:off x="7786134" y="4177725"/>
          <a:ext cx="7138841" cy="1255470"/>
        </p:xfrm>
        <a:graphic>
          <a:graphicData uri="http://schemas.openxmlformats.org/drawingml/2006/table">
            <a:tbl>
              <a:tblPr bandRow="1">
                <a:tableStyleId>{5C22544A-7EE6-4342-B048-85BDC9FD1C3A}</a:tableStyleId>
              </a:tblPr>
              <a:tblGrid>
                <a:gridCol w="2379614">
                  <a:extLst>
                    <a:ext uri="{9D8B030D-6E8A-4147-A177-3AD203B41FA5}">
                      <a16:colId xmlns:a16="http://schemas.microsoft.com/office/drawing/2014/main" val="2812437969"/>
                    </a:ext>
                  </a:extLst>
                </a:gridCol>
                <a:gridCol w="3344537">
                  <a:extLst>
                    <a:ext uri="{9D8B030D-6E8A-4147-A177-3AD203B41FA5}">
                      <a16:colId xmlns:a16="http://schemas.microsoft.com/office/drawing/2014/main" val="1715475864"/>
                    </a:ext>
                  </a:extLst>
                </a:gridCol>
                <a:gridCol w="1414690">
                  <a:extLst>
                    <a:ext uri="{9D8B030D-6E8A-4147-A177-3AD203B41FA5}">
                      <a16:colId xmlns:a16="http://schemas.microsoft.com/office/drawing/2014/main" val="3415912005"/>
                    </a:ext>
                  </a:extLst>
                </a:gridCol>
              </a:tblGrid>
              <a:tr h="246734">
                <a:tc>
                  <a:txBody>
                    <a:bodyPr/>
                    <a:lstStyle/>
                    <a:p>
                      <a:pPr algn="ctr"/>
                      <a:r>
                        <a:rPr kumimoji="1" lang="ja-JP" altLang="en-US" sz="1000" b="1" dirty="0">
                          <a:latin typeface="Meiryo UI" panose="020B0604030504040204" pitchFamily="50" charset="-128"/>
                          <a:ea typeface="Meiryo UI" panose="020B0604030504040204" pitchFamily="50" charset="-128"/>
                        </a:rPr>
                        <a:t>災害支援協定の名称</a:t>
                      </a: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協定締結先の名称</a:t>
                      </a: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連絡先（電話番号）</a:t>
                      </a: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63778141"/>
                  </a:ext>
                </a:extLst>
              </a:tr>
              <a:tr h="246734">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48770387"/>
                  </a:ext>
                </a:extLst>
              </a:tr>
              <a:tr h="246734">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9594186"/>
                  </a:ext>
                </a:extLst>
              </a:tr>
              <a:tr h="246734">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77568616"/>
                  </a:ext>
                </a:extLst>
              </a:tr>
              <a:tr h="246734">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34057523"/>
                  </a:ext>
                </a:extLst>
              </a:tr>
            </a:tbl>
          </a:graphicData>
        </a:graphic>
      </p:graphicFrame>
      <p:sp>
        <p:nvSpPr>
          <p:cNvPr id="33" name="正方形/長方形 32">
            <a:extLst>
              <a:ext uri="{FF2B5EF4-FFF2-40B4-BE49-F238E27FC236}">
                <a16:creationId xmlns:a16="http://schemas.microsoft.com/office/drawing/2014/main" id="{7146A920-C647-4847-B2D2-646782D3DF4E}"/>
              </a:ext>
            </a:extLst>
          </p:cNvPr>
          <p:cNvSpPr/>
          <p:nvPr/>
        </p:nvSpPr>
        <p:spPr>
          <a:xfrm>
            <a:off x="7654542" y="5876094"/>
            <a:ext cx="7402024" cy="525270"/>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marL="308410" indent="-308410">
              <a:buFont typeface="Wingdings" panose="05000000000000000000" pitchFamily="2" charset="2"/>
              <a:buChar char="ü"/>
            </a:pPr>
            <a:r>
              <a:rPr kumimoji="1" lang="ja-JP" altLang="en-US" sz="1079" dirty="0">
                <a:solidFill>
                  <a:srgbClr val="C00000"/>
                </a:solidFill>
                <a:latin typeface="Meiryo UI" panose="020B0604030504040204" pitchFamily="50" charset="-128"/>
                <a:ea typeface="Meiryo UI" panose="020B0604030504040204" pitchFamily="50" charset="-128"/>
              </a:rPr>
              <a:t>庁内関係各課や、災害時における他自治体の応援職員も分かるよう、仮置場や処理施設の位置図を掲載してください。</a:t>
            </a:r>
            <a:endParaRPr kumimoji="1" lang="en-US" altLang="ja-JP" sz="1079" dirty="0">
              <a:solidFill>
                <a:srgbClr val="C00000"/>
              </a:solidFill>
              <a:latin typeface="Meiryo UI" panose="020B0604030504040204" pitchFamily="50" charset="-128"/>
              <a:ea typeface="Meiryo UI" panose="020B0604030504040204" pitchFamily="50" charset="-128"/>
            </a:endParaRPr>
          </a:p>
          <a:p>
            <a:pPr marL="308410" indent="-308410">
              <a:buFont typeface="Wingdings" panose="05000000000000000000" pitchFamily="2" charset="2"/>
              <a:buChar char="ü"/>
            </a:pPr>
            <a:r>
              <a:rPr kumimoji="1" lang="ja-JP" altLang="en-US" sz="1079" dirty="0">
                <a:solidFill>
                  <a:srgbClr val="C00000"/>
                </a:solidFill>
                <a:latin typeface="Meiryo UI" panose="020B0604030504040204" pitchFamily="50" charset="-128"/>
                <a:ea typeface="Meiryo UI" panose="020B0604030504040204" pitchFamily="50" charset="-128"/>
              </a:rPr>
              <a:t>重機が配置される仮置場以外に、地区仮置場等も決まっている場合は追加してもらって構いません。</a:t>
            </a:r>
            <a:endParaRPr kumimoji="1" lang="en-US" altLang="ja-JP" sz="1079" dirty="0">
              <a:solidFill>
                <a:srgbClr val="C00000"/>
              </a:solidFill>
              <a:latin typeface="Meiryo UI" panose="020B0604030504040204" pitchFamily="50" charset="-128"/>
              <a:ea typeface="Meiryo UI" panose="020B0604030504040204" pitchFamily="50" charset="-128"/>
            </a:endParaRPr>
          </a:p>
          <a:p>
            <a:pPr marL="308410" indent="-308410">
              <a:buFont typeface="Wingdings" panose="05000000000000000000" pitchFamily="2" charset="2"/>
              <a:buChar char="ü"/>
            </a:pPr>
            <a:r>
              <a:rPr kumimoji="1" lang="ja-JP" altLang="en-US" sz="1079" dirty="0">
                <a:solidFill>
                  <a:srgbClr val="C00000"/>
                </a:solidFill>
                <a:latin typeface="Meiryo UI" panose="020B0604030504040204" pitchFamily="50" charset="-128"/>
                <a:ea typeface="Meiryo UI" panose="020B0604030504040204" pitchFamily="50" charset="-128"/>
              </a:rPr>
              <a:t>処理施設は、公共施設だけでなく、民間の産業廃棄物処理施設も掲載できれば追加してもらって構いません。</a:t>
            </a:r>
            <a:endParaRPr kumimoji="1" lang="en-US" altLang="ja-JP" sz="1079" dirty="0">
              <a:solidFill>
                <a:srgbClr val="C00000"/>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BD2AA7A7-3EE5-49CC-B7B4-CE5FD6ED723E}"/>
              </a:ext>
            </a:extLst>
          </p:cNvPr>
          <p:cNvSpPr/>
          <p:nvPr/>
        </p:nvSpPr>
        <p:spPr>
          <a:xfrm>
            <a:off x="12958656" y="2912132"/>
            <a:ext cx="2090924" cy="1238079"/>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marL="185046" indent="-185046" algn="just">
              <a:buFont typeface="Wingdings" panose="05000000000000000000" pitchFamily="2" charset="2"/>
              <a:buChar char="ü"/>
            </a:pPr>
            <a:r>
              <a:rPr kumimoji="1" lang="ja-JP" altLang="en-US" sz="1100" dirty="0">
                <a:solidFill>
                  <a:srgbClr val="C00000"/>
                </a:solidFill>
                <a:latin typeface="Meiryo UI" panose="020B0604030504040204" pitchFamily="50" charset="-128"/>
                <a:ea typeface="Meiryo UI" panose="020B0604030504040204" pitchFamily="50" charset="-128"/>
              </a:rPr>
              <a:t>体制を構築するため、支援を要請可能な災害支援協定の名称、協定締結先、連絡先（電話番号）を記載して下さい。</a:t>
            </a:r>
            <a:endParaRPr kumimoji="1" lang="en-US" altLang="ja-JP" sz="1100" dirty="0">
              <a:solidFill>
                <a:srgbClr val="C00000"/>
              </a:solidFill>
              <a:latin typeface="Meiryo UI" panose="020B0604030504040204" pitchFamily="50" charset="-128"/>
              <a:ea typeface="Meiryo UI" panose="020B0604030504040204" pitchFamily="50" charset="-128"/>
            </a:endParaRPr>
          </a:p>
          <a:p>
            <a:pPr marL="185046" indent="-185046" algn="just">
              <a:buFont typeface="Wingdings" panose="05000000000000000000" pitchFamily="2" charset="2"/>
              <a:buChar char="ü"/>
            </a:pPr>
            <a:r>
              <a:rPr kumimoji="1" lang="ja-JP" altLang="en-US" sz="1100" dirty="0">
                <a:solidFill>
                  <a:srgbClr val="C00000"/>
                </a:solidFill>
                <a:latin typeface="Meiryo UI" panose="020B0604030504040204" pitchFamily="50" charset="-128"/>
                <a:ea typeface="Meiryo UI" panose="020B0604030504040204" pitchFamily="50" charset="-128"/>
              </a:rPr>
              <a:t>県が締結している協定も含めて記載してください。</a:t>
            </a:r>
            <a:endParaRPr kumimoji="1" lang="en-US" altLang="ja-JP" sz="1100" dirty="0">
              <a:solidFill>
                <a:srgbClr val="C00000"/>
              </a:solidFill>
              <a:latin typeface="Meiryo UI" panose="020B0604030504040204" pitchFamily="50" charset="-128"/>
              <a:ea typeface="Meiryo UI" panose="020B0604030504040204" pitchFamily="50" charset="-128"/>
            </a:endParaRPr>
          </a:p>
        </p:txBody>
      </p:sp>
      <p:graphicFrame>
        <p:nvGraphicFramePr>
          <p:cNvPr id="35" name="表 25">
            <a:extLst>
              <a:ext uri="{FF2B5EF4-FFF2-40B4-BE49-F238E27FC236}">
                <a16:creationId xmlns:a16="http://schemas.microsoft.com/office/drawing/2014/main" id="{66CD9CA0-573F-4438-B48E-86AEFA22F06C}"/>
              </a:ext>
            </a:extLst>
          </p:cNvPr>
          <p:cNvGraphicFramePr>
            <a:graphicFrameLocks noGrp="1"/>
          </p:cNvGraphicFramePr>
          <p:nvPr>
            <p:extLst>
              <p:ext uri="{D42A27DB-BD31-4B8C-83A1-F6EECF244321}">
                <p14:modId xmlns:p14="http://schemas.microsoft.com/office/powerpoint/2010/main" val="890022846"/>
              </p:ext>
            </p:extLst>
          </p:nvPr>
        </p:nvGraphicFramePr>
        <p:xfrm>
          <a:off x="9591172" y="8805352"/>
          <a:ext cx="5251303" cy="1788138"/>
        </p:xfrm>
        <a:graphic>
          <a:graphicData uri="http://schemas.openxmlformats.org/drawingml/2006/table">
            <a:tbl>
              <a:tblPr bandRow="1">
                <a:tableStyleId>{5C22544A-7EE6-4342-B048-85BDC9FD1C3A}</a:tableStyleId>
              </a:tblPr>
              <a:tblGrid>
                <a:gridCol w="1604726">
                  <a:extLst>
                    <a:ext uri="{9D8B030D-6E8A-4147-A177-3AD203B41FA5}">
                      <a16:colId xmlns:a16="http://schemas.microsoft.com/office/drawing/2014/main" val="2812437969"/>
                    </a:ext>
                  </a:extLst>
                </a:gridCol>
                <a:gridCol w="1604726">
                  <a:extLst>
                    <a:ext uri="{9D8B030D-6E8A-4147-A177-3AD203B41FA5}">
                      <a16:colId xmlns:a16="http://schemas.microsoft.com/office/drawing/2014/main" val="1886117905"/>
                    </a:ext>
                  </a:extLst>
                </a:gridCol>
                <a:gridCol w="794421">
                  <a:extLst>
                    <a:ext uri="{9D8B030D-6E8A-4147-A177-3AD203B41FA5}">
                      <a16:colId xmlns:a16="http://schemas.microsoft.com/office/drawing/2014/main" val="4136885723"/>
                    </a:ext>
                  </a:extLst>
                </a:gridCol>
                <a:gridCol w="613411">
                  <a:extLst>
                    <a:ext uri="{9D8B030D-6E8A-4147-A177-3AD203B41FA5}">
                      <a16:colId xmlns:a16="http://schemas.microsoft.com/office/drawing/2014/main" val="1715475864"/>
                    </a:ext>
                  </a:extLst>
                </a:gridCol>
                <a:gridCol w="634019">
                  <a:extLst>
                    <a:ext uri="{9D8B030D-6E8A-4147-A177-3AD203B41FA5}">
                      <a16:colId xmlns:a16="http://schemas.microsoft.com/office/drawing/2014/main" val="3415912005"/>
                    </a:ext>
                  </a:extLst>
                </a:gridCol>
              </a:tblGrid>
              <a:tr h="361877">
                <a:tc>
                  <a:txBody>
                    <a:bodyPr/>
                    <a:lstStyle/>
                    <a:p>
                      <a:pPr algn="ctr"/>
                      <a:r>
                        <a:rPr kumimoji="1" lang="ja-JP" altLang="en-US" sz="900" dirty="0">
                          <a:latin typeface="Meiryo UI" panose="020B0604030504040204" pitchFamily="50" charset="-128"/>
                          <a:ea typeface="Meiryo UI" panose="020B0604030504040204" pitchFamily="50" charset="-128"/>
                        </a:rPr>
                        <a:t>仮置場の名称</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住所</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面積</a:t>
                      </a:r>
                      <a:r>
                        <a:rPr kumimoji="1" lang="en-US" altLang="ja-JP" sz="900" baseline="30000" dirty="0">
                          <a:latin typeface="Meiryo UI" panose="020B0604030504040204" pitchFamily="50" charset="-128"/>
                          <a:ea typeface="Meiryo UI" panose="020B0604030504040204" pitchFamily="50" charset="-128"/>
                        </a:rPr>
                        <a:t>※</a:t>
                      </a:r>
                      <a:r>
                        <a:rPr kumimoji="1" lang="ja-JP" altLang="en-US" sz="900" baseline="30000" dirty="0">
                          <a:latin typeface="Meiryo UI" panose="020B0604030504040204" pitchFamily="50" charset="-128"/>
                          <a:ea typeface="Meiryo UI" panose="020B0604030504040204" pitchFamily="50" charset="-128"/>
                        </a:rPr>
                        <a:t>１</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m2</a:t>
                      </a:r>
                      <a:r>
                        <a:rPr kumimoji="1" lang="ja-JP" altLang="en-US" sz="900" dirty="0">
                          <a:latin typeface="Meiryo UI" panose="020B0604030504040204" pitchFamily="50" charset="-128"/>
                          <a:ea typeface="Meiryo UI" panose="020B0604030504040204" pitchFamily="50" charset="-128"/>
                        </a:rPr>
                        <a:t>）</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土地の所管</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優先順位</a:t>
                      </a:r>
                      <a:r>
                        <a:rPr kumimoji="1" lang="en-US" altLang="ja-JP" sz="900" baseline="30000" dirty="0">
                          <a:latin typeface="Meiryo UI" panose="020B0604030504040204" pitchFamily="50" charset="-128"/>
                          <a:ea typeface="Meiryo UI" panose="020B0604030504040204" pitchFamily="50" charset="-128"/>
                        </a:rPr>
                        <a:t>※</a:t>
                      </a:r>
                      <a:r>
                        <a:rPr kumimoji="1" lang="ja-JP" altLang="en-US" sz="900" baseline="30000" dirty="0">
                          <a:latin typeface="Meiryo UI" panose="020B0604030504040204" pitchFamily="50" charset="-128"/>
                          <a:ea typeface="Meiryo UI" panose="020B0604030504040204" pitchFamily="50" charset="-128"/>
                        </a:rPr>
                        <a:t>２</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63778141"/>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48770387"/>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9594186"/>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74611277"/>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6584096"/>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66941757"/>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77568616"/>
                  </a:ext>
                </a:extLst>
              </a:tr>
            </a:tbl>
          </a:graphicData>
        </a:graphic>
      </p:graphicFrame>
      <p:sp>
        <p:nvSpPr>
          <p:cNvPr id="36" name="正方形/長方形 35">
            <a:extLst>
              <a:ext uri="{FF2B5EF4-FFF2-40B4-BE49-F238E27FC236}">
                <a16:creationId xmlns:a16="http://schemas.microsoft.com/office/drawing/2014/main" id="{A22758C5-1861-412E-9D66-E9B23B81D409}"/>
              </a:ext>
            </a:extLst>
          </p:cNvPr>
          <p:cNvSpPr/>
          <p:nvPr/>
        </p:nvSpPr>
        <p:spPr>
          <a:xfrm>
            <a:off x="10347965" y="10165673"/>
            <a:ext cx="4532613" cy="398510"/>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r>
              <a:rPr kumimoji="1" lang="en-US" altLang="ja-JP" sz="971" dirty="0">
                <a:solidFill>
                  <a:srgbClr val="C00000"/>
                </a:solidFill>
                <a:latin typeface="Meiryo UI" panose="020B0604030504040204" pitchFamily="50" charset="-128"/>
                <a:ea typeface="Meiryo UI" panose="020B0604030504040204" pitchFamily="50" charset="-128"/>
              </a:rPr>
              <a:t>※</a:t>
            </a:r>
            <a:r>
              <a:rPr kumimoji="1" lang="ja-JP" altLang="en-US" sz="971" dirty="0">
                <a:solidFill>
                  <a:srgbClr val="C00000"/>
                </a:solidFill>
                <a:latin typeface="Meiryo UI" panose="020B0604030504040204" pitchFamily="50" charset="-128"/>
                <a:ea typeface="Meiryo UI" panose="020B0604030504040204" pitchFamily="50" charset="-128"/>
              </a:rPr>
              <a:t>１：面積の列は、敷地面積ではなく、災害廃棄物を仮置き可能な面積を記載。</a:t>
            </a:r>
            <a:endParaRPr kumimoji="1" lang="en-US" altLang="ja-JP" sz="971" dirty="0">
              <a:solidFill>
                <a:srgbClr val="C00000"/>
              </a:solidFill>
              <a:latin typeface="Meiryo UI" panose="020B0604030504040204" pitchFamily="50" charset="-128"/>
              <a:ea typeface="Meiryo UI" panose="020B0604030504040204" pitchFamily="50" charset="-128"/>
            </a:endParaRPr>
          </a:p>
          <a:p>
            <a:r>
              <a:rPr kumimoji="1" lang="en-US" altLang="ja-JP" sz="971" dirty="0">
                <a:solidFill>
                  <a:srgbClr val="C00000"/>
                </a:solidFill>
                <a:latin typeface="Meiryo UI" panose="020B0604030504040204" pitchFamily="50" charset="-128"/>
                <a:ea typeface="Meiryo UI" panose="020B0604030504040204" pitchFamily="50" charset="-128"/>
              </a:rPr>
              <a:t>※</a:t>
            </a:r>
            <a:r>
              <a:rPr kumimoji="1" lang="ja-JP" altLang="en-US" sz="971" dirty="0">
                <a:solidFill>
                  <a:srgbClr val="C00000"/>
                </a:solidFill>
                <a:latin typeface="Meiryo UI" panose="020B0604030504040204" pitchFamily="50" charset="-128"/>
                <a:ea typeface="Meiryo UI" panose="020B0604030504040204" pitchFamily="50" charset="-128"/>
              </a:rPr>
              <a:t>２：優先順位の列は、数字を記載。</a:t>
            </a:r>
            <a:endParaRPr kumimoji="1" lang="en-US" altLang="ja-JP" sz="971" dirty="0">
              <a:solidFill>
                <a:srgbClr val="C00000"/>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3A2685C2-5F0F-4F94-8071-1C03934D0FD7}"/>
              </a:ext>
            </a:extLst>
          </p:cNvPr>
          <p:cNvSpPr/>
          <p:nvPr/>
        </p:nvSpPr>
        <p:spPr>
          <a:xfrm>
            <a:off x="10770331" y="3210279"/>
            <a:ext cx="2108905" cy="905955"/>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algn="just"/>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注：消防団の本来業務は消防補助（人命救助等）であるため、調整の上、業務の優先順位を踏まえて可能な範囲で災害廃棄物処理についても協力を得られると良い。</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just"/>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注：道路・建物被害は災害廃棄物処理に係ることから、情報を集約すると考えられる土木・建設課を含めて体制を記載してください。</a:t>
            </a:r>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BD1D5F1E-F4AC-4E9A-A58C-0EB131083E09}"/>
              </a:ext>
            </a:extLst>
          </p:cNvPr>
          <p:cNvSpPr/>
          <p:nvPr/>
        </p:nvSpPr>
        <p:spPr>
          <a:xfrm>
            <a:off x="13346989" y="156873"/>
            <a:ext cx="404939" cy="1947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a:t>
            </a:r>
          </a:p>
        </p:txBody>
      </p:sp>
      <p:sp>
        <p:nvSpPr>
          <p:cNvPr id="39" name="正方形/長方形 38">
            <a:extLst>
              <a:ext uri="{FF2B5EF4-FFF2-40B4-BE49-F238E27FC236}">
                <a16:creationId xmlns:a16="http://schemas.microsoft.com/office/drawing/2014/main" id="{1A1400F6-C3B8-4D05-89C8-7E71321C063D}"/>
              </a:ext>
            </a:extLst>
          </p:cNvPr>
          <p:cNvSpPr/>
          <p:nvPr/>
        </p:nvSpPr>
        <p:spPr>
          <a:xfrm>
            <a:off x="13955682" y="156873"/>
            <a:ext cx="404939" cy="1947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a:t>
            </a:r>
          </a:p>
        </p:txBody>
      </p:sp>
      <p:sp>
        <p:nvSpPr>
          <p:cNvPr id="40" name="矢印: 左右 39">
            <a:extLst>
              <a:ext uri="{FF2B5EF4-FFF2-40B4-BE49-F238E27FC236}">
                <a16:creationId xmlns:a16="http://schemas.microsoft.com/office/drawing/2014/main" id="{AAF0412E-A656-472C-B6D4-7AF1BA624FD3}"/>
              </a:ext>
            </a:extLst>
          </p:cNvPr>
          <p:cNvSpPr/>
          <p:nvPr/>
        </p:nvSpPr>
        <p:spPr>
          <a:xfrm rot="10800000">
            <a:off x="9855366" y="1564037"/>
            <a:ext cx="421477" cy="180206"/>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41" name="矢印: 左右 40">
            <a:extLst>
              <a:ext uri="{FF2B5EF4-FFF2-40B4-BE49-F238E27FC236}">
                <a16:creationId xmlns:a16="http://schemas.microsoft.com/office/drawing/2014/main" id="{4A53AAA8-2D63-4B12-BF22-04CDED0D62E3}"/>
              </a:ext>
            </a:extLst>
          </p:cNvPr>
          <p:cNvSpPr/>
          <p:nvPr/>
        </p:nvSpPr>
        <p:spPr>
          <a:xfrm rot="10800000">
            <a:off x="12085643" y="1564037"/>
            <a:ext cx="685705" cy="185371"/>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29A8729F-8B83-4A19-AACF-7A22E62568BE}"/>
              </a:ext>
            </a:extLst>
          </p:cNvPr>
          <p:cNvSpPr/>
          <p:nvPr/>
        </p:nvSpPr>
        <p:spPr>
          <a:xfrm>
            <a:off x="11388272" y="2883829"/>
            <a:ext cx="1109836" cy="216000"/>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kumimoji="1" lang="ja-JP" altLang="en-US" sz="1100" dirty="0">
                <a:latin typeface="Meiryo UI" panose="020B0604030504040204" pitchFamily="50" charset="-128"/>
                <a:ea typeface="Meiryo UI" panose="020B0604030504040204" pitchFamily="50" charset="-128"/>
              </a:rPr>
              <a:t>●●係（●名）</a:t>
            </a:r>
          </a:p>
        </p:txBody>
      </p:sp>
      <p:sp>
        <p:nvSpPr>
          <p:cNvPr id="43" name="正方形/長方形 42">
            <a:extLst>
              <a:ext uri="{FF2B5EF4-FFF2-40B4-BE49-F238E27FC236}">
                <a16:creationId xmlns:a16="http://schemas.microsoft.com/office/drawing/2014/main" id="{A77F18F8-3C4F-4604-B3BE-EB1C2461F093}"/>
              </a:ext>
            </a:extLst>
          </p:cNvPr>
          <p:cNvSpPr/>
          <p:nvPr/>
        </p:nvSpPr>
        <p:spPr>
          <a:xfrm>
            <a:off x="10984907" y="2306377"/>
            <a:ext cx="1626360" cy="216000"/>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kumimoji="1" lang="ja-JP" altLang="en-US" sz="1100" dirty="0">
                <a:latin typeface="Meiryo UI" panose="020B0604030504040204" pitchFamily="50" charset="-128"/>
                <a:ea typeface="Meiryo UI" panose="020B0604030504040204" pitchFamily="50" charset="-128"/>
              </a:rPr>
              <a:t>●●町●●課（●●班）</a:t>
            </a:r>
          </a:p>
        </p:txBody>
      </p:sp>
      <p:sp>
        <p:nvSpPr>
          <p:cNvPr id="44" name="正方形/長方形 43">
            <a:extLst>
              <a:ext uri="{FF2B5EF4-FFF2-40B4-BE49-F238E27FC236}">
                <a16:creationId xmlns:a16="http://schemas.microsoft.com/office/drawing/2014/main" id="{90E7E2FF-21D6-4575-B949-6870D0948764}"/>
              </a:ext>
            </a:extLst>
          </p:cNvPr>
          <p:cNvSpPr/>
          <p:nvPr/>
        </p:nvSpPr>
        <p:spPr>
          <a:xfrm>
            <a:off x="9392412" y="2473935"/>
            <a:ext cx="1224955" cy="43961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185046" indent="-185046">
              <a:buFont typeface="Arial" panose="020B0604020202020204" pitchFamily="34" charset="0"/>
              <a:buChar char="•"/>
            </a:pPr>
            <a:r>
              <a:rPr kumimoji="1" lang="ja-JP" altLang="en-US" sz="1050">
                <a:latin typeface="Meiryo UI" panose="020B0604030504040204" pitchFamily="50" charset="-128"/>
                <a:ea typeface="Meiryo UI" panose="020B0604030504040204" pitchFamily="50" charset="-128"/>
              </a:rPr>
              <a:t>り災</a:t>
            </a:r>
            <a:r>
              <a:rPr kumimoji="1" lang="ja-JP" altLang="en-US" sz="1050" dirty="0">
                <a:latin typeface="Meiryo UI" panose="020B0604030504040204" pitchFamily="50" charset="-128"/>
                <a:ea typeface="Meiryo UI" panose="020B0604030504040204" pitchFamily="50" charset="-128"/>
              </a:rPr>
              <a:t>証明発行</a:t>
            </a:r>
            <a:endParaRPr kumimoji="1" lang="en-US" altLang="ja-JP" sz="1050" dirty="0">
              <a:latin typeface="Meiryo UI" panose="020B0604030504040204" pitchFamily="50" charset="-128"/>
              <a:ea typeface="Meiryo UI" panose="020B0604030504040204" pitchFamily="50" charset="-128"/>
            </a:endParaRPr>
          </a:p>
          <a:p>
            <a:pPr marL="185046" indent="-185046">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災害ボランティア</a:t>
            </a:r>
          </a:p>
        </p:txBody>
      </p:sp>
      <p:sp>
        <p:nvSpPr>
          <p:cNvPr id="45" name="正方形/長方形 44">
            <a:extLst>
              <a:ext uri="{FF2B5EF4-FFF2-40B4-BE49-F238E27FC236}">
                <a16:creationId xmlns:a16="http://schemas.microsoft.com/office/drawing/2014/main" id="{920D5838-D9CB-499B-AFBD-0989A9C53126}"/>
              </a:ext>
            </a:extLst>
          </p:cNvPr>
          <p:cNvSpPr/>
          <p:nvPr/>
        </p:nvSpPr>
        <p:spPr>
          <a:xfrm>
            <a:off x="9345804" y="3055404"/>
            <a:ext cx="1215930" cy="23279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85046" indent="-185046">
              <a:buFont typeface="Arial" panose="020B0604020202020204" pitchFamily="34" charset="0"/>
              <a:buChar char="•"/>
            </a:pPr>
            <a:r>
              <a:rPr kumimoji="1" lang="ja-JP" altLang="en-US" sz="1050">
                <a:latin typeface="Meiryo UI" panose="020B0604030504040204" pitchFamily="50" charset="-128"/>
                <a:ea typeface="Meiryo UI" panose="020B0604030504040204" pitchFamily="50" charset="-128"/>
              </a:rPr>
              <a:t>災害用</a:t>
            </a:r>
            <a:r>
              <a:rPr kumimoji="1" lang="ja-JP" altLang="en-US" sz="1050" dirty="0">
                <a:latin typeface="Meiryo UI" panose="020B0604030504040204" pitchFamily="50" charset="-128"/>
                <a:ea typeface="Meiryo UI" panose="020B0604030504040204" pitchFamily="50" charset="-128"/>
              </a:rPr>
              <a:t>トイレ</a:t>
            </a:r>
          </a:p>
        </p:txBody>
      </p:sp>
      <p:sp>
        <p:nvSpPr>
          <p:cNvPr id="46" name="正方形/長方形 45">
            <a:extLst>
              <a:ext uri="{FF2B5EF4-FFF2-40B4-BE49-F238E27FC236}">
                <a16:creationId xmlns:a16="http://schemas.microsoft.com/office/drawing/2014/main" id="{6FEEF5E5-1417-48A0-9A05-6A6B01CDAAEC}"/>
              </a:ext>
            </a:extLst>
          </p:cNvPr>
          <p:cNvSpPr/>
          <p:nvPr/>
        </p:nvSpPr>
        <p:spPr>
          <a:xfrm>
            <a:off x="7950368" y="2883829"/>
            <a:ext cx="2546350" cy="171651"/>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●●課（●●班）</a:t>
            </a:r>
          </a:p>
        </p:txBody>
      </p:sp>
      <p:sp>
        <p:nvSpPr>
          <p:cNvPr id="47" name="正方形/長方形 46">
            <a:extLst>
              <a:ext uri="{FF2B5EF4-FFF2-40B4-BE49-F238E27FC236}">
                <a16:creationId xmlns:a16="http://schemas.microsoft.com/office/drawing/2014/main" id="{302C24E8-0775-43F6-AD69-02428AA94E01}"/>
              </a:ext>
            </a:extLst>
          </p:cNvPr>
          <p:cNvSpPr/>
          <p:nvPr/>
        </p:nvSpPr>
        <p:spPr>
          <a:xfrm>
            <a:off x="7950368" y="3315877"/>
            <a:ext cx="2546350" cy="171651"/>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●●課（●●班）</a:t>
            </a:r>
          </a:p>
        </p:txBody>
      </p:sp>
      <p:sp>
        <p:nvSpPr>
          <p:cNvPr id="48" name="矢印: 左右 47">
            <a:extLst>
              <a:ext uri="{FF2B5EF4-FFF2-40B4-BE49-F238E27FC236}">
                <a16:creationId xmlns:a16="http://schemas.microsoft.com/office/drawing/2014/main" id="{3C57ACC3-6872-4434-9DFE-418E2573B80E}"/>
              </a:ext>
            </a:extLst>
          </p:cNvPr>
          <p:cNvSpPr/>
          <p:nvPr/>
        </p:nvSpPr>
        <p:spPr>
          <a:xfrm rot="5400000">
            <a:off x="10887911" y="1964889"/>
            <a:ext cx="487680" cy="142172"/>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49" name="矢印: 左右 48">
            <a:extLst>
              <a:ext uri="{FF2B5EF4-FFF2-40B4-BE49-F238E27FC236}">
                <a16:creationId xmlns:a16="http://schemas.microsoft.com/office/drawing/2014/main" id="{90850B2D-2519-4316-8D0D-6A0A856EA062}"/>
              </a:ext>
            </a:extLst>
          </p:cNvPr>
          <p:cNvSpPr/>
          <p:nvPr/>
        </p:nvSpPr>
        <p:spPr>
          <a:xfrm rot="10800000">
            <a:off x="12780176" y="2038399"/>
            <a:ext cx="342901" cy="188075"/>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50" name="矢印: 左右 49">
            <a:extLst>
              <a:ext uri="{FF2B5EF4-FFF2-40B4-BE49-F238E27FC236}">
                <a16:creationId xmlns:a16="http://schemas.microsoft.com/office/drawing/2014/main" id="{E656DE42-6E02-403B-BA17-AA7E17FAA79A}"/>
              </a:ext>
            </a:extLst>
          </p:cNvPr>
          <p:cNvSpPr/>
          <p:nvPr/>
        </p:nvSpPr>
        <p:spPr>
          <a:xfrm rot="10800000">
            <a:off x="10563465" y="2084121"/>
            <a:ext cx="265991" cy="165214"/>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C7AD6E63-1B87-4F41-A8F2-43417F5AB710}"/>
              </a:ext>
            </a:extLst>
          </p:cNvPr>
          <p:cNvSpPr/>
          <p:nvPr/>
        </p:nvSpPr>
        <p:spPr>
          <a:xfrm>
            <a:off x="7769132" y="1099229"/>
            <a:ext cx="1655379"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全国市長会・町村会</a:t>
            </a:r>
          </a:p>
        </p:txBody>
      </p:sp>
      <p:sp>
        <p:nvSpPr>
          <p:cNvPr id="52" name="矢印: 左右 51">
            <a:extLst>
              <a:ext uri="{FF2B5EF4-FFF2-40B4-BE49-F238E27FC236}">
                <a16:creationId xmlns:a16="http://schemas.microsoft.com/office/drawing/2014/main" id="{14BC4182-277A-4901-9E5E-6F6231CCEEB3}"/>
              </a:ext>
            </a:extLst>
          </p:cNvPr>
          <p:cNvSpPr/>
          <p:nvPr/>
        </p:nvSpPr>
        <p:spPr>
          <a:xfrm rot="5400000">
            <a:off x="7643734" y="1600331"/>
            <a:ext cx="684283" cy="166017"/>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pic>
        <p:nvPicPr>
          <p:cNvPr id="53" name="図 52">
            <a:extLst>
              <a:ext uri="{FF2B5EF4-FFF2-40B4-BE49-F238E27FC236}">
                <a16:creationId xmlns:a16="http://schemas.microsoft.com/office/drawing/2014/main" id="{40E26A69-1430-40CA-9C22-9941EEF195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5717" y="5539055"/>
            <a:ext cx="7559675" cy="255950"/>
          </a:xfrm>
          <a:prstGeom prst="rect">
            <a:avLst/>
          </a:prstGeom>
        </p:spPr>
      </p:pic>
      <p:sp>
        <p:nvSpPr>
          <p:cNvPr id="54" name="正方形/長方形 53">
            <a:extLst>
              <a:ext uri="{FF2B5EF4-FFF2-40B4-BE49-F238E27FC236}">
                <a16:creationId xmlns:a16="http://schemas.microsoft.com/office/drawing/2014/main" id="{59ABD43B-9B65-44ED-9E26-C2037A8B6902}"/>
              </a:ext>
            </a:extLst>
          </p:cNvPr>
          <p:cNvSpPr/>
          <p:nvPr/>
        </p:nvSpPr>
        <p:spPr>
          <a:xfrm>
            <a:off x="13288926" y="2319917"/>
            <a:ext cx="1528882" cy="252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●●一部事務組合</a:t>
            </a:r>
          </a:p>
        </p:txBody>
      </p:sp>
      <p:sp>
        <p:nvSpPr>
          <p:cNvPr id="55" name="正方形/長方形 54">
            <a:extLst>
              <a:ext uri="{FF2B5EF4-FFF2-40B4-BE49-F238E27FC236}">
                <a16:creationId xmlns:a16="http://schemas.microsoft.com/office/drawing/2014/main" id="{F38E6BC9-0C59-46CD-98D7-417C069F2F4C}"/>
              </a:ext>
            </a:extLst>
          </p:cNvPr>
          <p:cNvSpPr/>
          <p:nvPr/>
        </p:nvSpPr>
        <p:spPr>
          <a:xfrm>
            <a:off x="8015541" y="776103"/>
            <a:ext cx="1655379"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全国知事会</a:t>
            </a:r>
          </a:p>
        </p:txBody>
      </p:sp>
      <p:sp>
        <p:nvSpPr>
          <p:cNvPr id="56" name="矢印: 左右 55">
            <a:extLst>
              <a:ext uri="{FF2B5EF4-FFF2-40B4-BE49-F238E27FC236}">
                <a16:creationId xmlns:a16="http://schemas.microsoft.com/office/drawing/2014/main" id="{24445C5E-B813-46E2-8EE1-5B8B318943E7}"/>
              </a:ext>
            </a:extLst>
          </p:cNvPr>
          <p:cNvSpPr/>
          <p:nvPr/>
        </p:nvSpPr>
        <p:spPr>
          <a:xfrm rot="5400000">
            <a:off x="9323019" y="1207871"/>
            <a:ext cx="494515" cy="141187"/>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57" name="四角形: 角を丸くする 56">
            <a:extLst>
              <a:ext uri="{FF2B5EF4-FFF2-40B4-BE49-F238E27FC236}">
                <a16:creationId xmlns:a16="http://schemas.microsoft.com/office/drawing/2014/main" id="{3C8FF5A3-4019-4D91-8F73-F36220F100BD}"/>
              </a:ext>
            </a:extLst>
          </p:cNvPr>
          <p:cNvSpPr/>
          <p:nvPr/>
        </p:nvSpPr>
        <p:spPr>
          <a:xfrm>
            <a:off x="177245" y="9401704"/>
            <a:ext cx="7221086" cy="1213945"/>
          </a:xfrm>
          <a:prstGeom prst="roundRect">
            <a:avLst>
              <a:gd name="adj" fmla="val 3977"/>
            </a:avLst>
          </a:prstGeom>
          <a:solidFill>
            <a:schemeClr val="bg1"/>
          </a:solidFill>
          <a:ln w="127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58" name="四角形: 角を丸くする 57">
            <a:extLst>
              <a:ext uri="{FF2B5EF4-FFF2-40B4-BE49-F238E27FC236}">
                <a16:creationId xmlns:a16="http://schemas.microsoft.com/office/drawing/2014/main" id="{362BAA30-8DEC-43C7-9292-DB4F95EE9591}"/>
              </a:ext>
            </a:extLst>
          </p:cNvPr>
          <p:cNvSpPr/>
          <p:nvPr/>
        </p:nvSpPr>
        <p:spPr>
          <a:xfrm>
            <a:off x="186666" y="9146949"/>
            <a:ext cx="3216492" cy="268372"/>
          </a:xfrm>
          <a:prstGeom prst="roundRect">
            <a:avLst/>
          </a:prstGeom>
          <a:solidFill>
            <a:schemeClr val="bg1"/>
          </a:solidFill>
          <a:ln w="127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95" b="1" dirty="0">
                <a:latin typeface="Meiryo UI" panose="020B0604030504040204" pitchFamily="50" charset="-128"/>
                <a:ea typeface="Meiryo UI" panose="020B0604030504040204" pitchFamily="50" charset="-128"/>
              </a:rPr>
              <a:t>該当する</a:t>
            </a:r>
            <a:r>
              <a:rPr kumimoji="1" lang="zh-TW" altLang="en-US" sz="1295" b="1" dirty="0">
                <a:latin typeface="Meiryo UI" panose="020B0604030504040204" pitchFamily="50" charset="-128"/>
                <a:ea typeface="Meiryo UI" panose="020B0604030504040204" pitchFamily="50" charset="-128"/>
              </a:rPr>
              <a:t>「災害廃棄物対策指針</a:t>
            </a:r>
            <a:r>
              <a:rPr kumimoji="1" lang="en-US" altLang="zh-TW" sz="1295" b="1" dirty="0">
                <a:latin typeface="Meiryo UI" panose="020B0604030504040204" pitchFamily="50" charset="-128"/>
                <a:ea typeface="Meiryo UI" panose="020B0604030504040204" pitchFamily="50" charset="-128"/>
              </a:rPr>
              <a:t>_</a:t>
            </a:r>
            <a:r>
              <a:rPr kumimoji="1" lang="zh-TW" altLang="en-US" sz="1295" b="1" dirty="0">
                <a:latin typeface="Meiryo UI" panose="020B0604030504040204" pitchFamily="50" charset="-128"/>
                <a:ea typeface="Meiryo UI" panose="020B0604030504040204" pitchFamily="50" charset="-128"/>
              </a:rPr>
              <a:t>技術資料」</a:t>
            </a:r>
            <a:endParaRPr kumimoji="1" lang="ja-JP" altLang="en-US" sz="1295" b="1" dirty="0">
              <a:latin typeface="Meiryo UI" panose="020B0604030504040204" pitchFamily="50" charset="-128"/>
              <a:ea typeface="Meiryo UI" panose="020B0604030504040204" pitchFamily="50" charset="-128"/>
            </a:endParaRPr>
          </a:p>
        </p:txBody>
      </p:sp>
      <p:graphicFrame>
        <p:nvGraphicFramePr>
          <p:cNvPr id="59" name="表 6">
            <a:extLst>
              <a:ext uri="{FF2B5EF4-FFF2-40B4-BE49-F238E27FC236}">
                <a16:creationId xmlns:a16="http://schemas.microsoft.com/office/drawing/2014/main" id="{5C5E6FAF-39B9-4402-83C7-132528BB29AD}"/>
              </a:ext>
            </a:extLst>
          </p:cNvPr>
          <p:cNvGraphicFramePr>
            <a:graphicFrameLocks noGrp="1"/>
          </p:cNvGraphicFramePr>
          <p:nvPr>
            <p:extLst>
              <p:ext uri="{D42A27DB-BD31-4B8C-83A1-F6EECF244321}">
                <p14:modId xmlns:p14="http://schemas.microsoft.com/office/powerpoint/2010/main" val="1755909624"/>
              </p:ext>
            </p:extLst>
          </p:nvPr>
        </p:nvGraphicFramePr>
        <p:xfrm>
          <a:off x="338451" y="279744"/>
          <a:ext cx="6844561" cy="6056404"/>
        </p:xfrm>
        <a:graphic>
          <a:graphicData uri="http://schemas.openxmlformats.org/drawingml/2006/table">
            <a:tbl>
              <a:tblPr bandRow="1">
                <a:tableStyleId>{5C22544A-7EE6-4342-B048-85BDC9FD1C3A}</a:tableStyleId>
              </a:tblPr>
              <a:tblGrid>
                <a:gridCol w="740202">
                  <a:extLst>
                    <a:ext uri="{9D8B030D-6E8A-4147-A177-3AD203B41FA5}">
                      <a16:colId xmlns:a16="http://schemas.microsoft.com/office/drawing/2014/main" val="2005018227"/>
                    </a:ext>
                  </a:extLst>
                </a:gridCol>
                <a:gridCol w="4792907">
                  <a:extLst>
                    <a:ext uri="{9D8B030D-6E8A-4147-A177-3AD203B41FA5}">
                      <a16:colId xmlns:a16="http://schemas.microsoft.com/office/drawing/2014/main" val="1494658054"/>
                    </a:ext>
                  </a:extLst>
                </a:gridCol>
                <a:gridCol w="327863">
                  <a:extLst>
                    <a:ext uri="{9D8B030D-6E8A-4147-A177-3AD203B41FA5}">
                      <a16:colId xmlns:a16="http://schemas.microsoft.com/office/drawing/2014/main" val="2216519965"/>
                    </a:ext>
                  </a:extLst>
                </a:gridCol>
                <a:gridCol w="327863">
                  <a:extLst>
                    <a:ext uri="{9D8B030D-6E8A-4147-A177-3AD203B41FA5}">
                      <a16:colId xmlns:a16="http://schemas.microsoft.com/office/drawing/2014/main" val="2049653407"/>
                    </a:ext>
                  </a:extLst>
                </a:gridCol>
                <a:gridCol w="327863">
                  <a:extLst>
                    <a:ext uri="{9D8B030D-6E8A-4147-A177-3AD203B41FA5}">
                      <a16:colId xmlns:a16="http://schemas.microsoft.com/office/drawing/2014/main" val="2749995618"/>
                    </a:ext>
                  </a:extLst>
                </a:gridCol>
                <a:gridCol w="327863">
                  <a:extLst>
                    <a:ext uri="{9D8B030D-6E8A-4147-A177-3AD203B41FA5}">
                      <a16:colId xmlns:a16="http://schemas.microsoft.com/office/drawing/2014/main" val="3271993661"/>
                    </a:ext>
                  </a:extLst>
                </a:gridCol>
              </a:tblGrid>
              <a:tr h="231905">
                <a:tc rowSpan="2" gridSpan="2">
                  <a:txBody>
                    <a:bodyPr/>
                    <a:lstStyle/>
                    <a:p>
                      <a:pPr algn="ctr"/>
                      <a:r>
                        <a:rPr kumimoji="1" lang="ja-JP" altLang="en-US" sz="1200" b="1" dirty="0">
                          <a:latin typeface="Meiryo UI" panose="020B0604030504040204" pitchFamily="50" charset="-128"/>
                          <a:ea typeface="Meiryo UI" panose="020B0604030504040204" pitchFamily="50" charset="-128"/>
                        </a:rPr>
                        <a:t>業務概要</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solidFill>
                      <a:schemeClr val="bg1">
                        <a:lumMod val="85000"/>
                      </a:schemeClr>
                    </a:solidFill>
                  </a:tcPr>
                </a:tc>
                <a:tc rowSpan="2" hMerge="1">
                  <a:txBody>
                    <a:bodyPr/>
                    <a:lstStyle/>
                    <a:p>
                      <a:pPr algn="ctr"/>
                      <a:r>
                        <a:rPr kumimoji="1" lang="ja-JP" altLang="en-US" sz="1200" b="1" dirty="0">
                          <a:latin typeface="Meiryo UI" panose="020B0604030504040204" pitchFamily="50" charset="-128"/>
                          <a:ea typeface="Meiryo UI" panose="020B0604030504040204" pitchFamily="50" charset="-128"/>
                        </a:rPr>
                        <a:t>業務概要</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gridSpan="4">
                  <a:txBody>
                    <a:bodyPr/>
                    <a:lstStyle/>
                    <a:p>
                      <a:pPr algn="ctr"/>
                      <a:r>
                        <a:rPr kumimoji="1" lang="ja-JP" altLang="en-US" sz="1050" b="1" dirty="0">
                          <a:latin typeface="Meiryo UI" panose="020B0604030504040204" pitchFamily="50" charset="-128"/>
                          <a:ea typeface="Meiryo UI" panose="020B0604030504040204" pitchFamily="50" charset="-128"/>
                        </a:rPr>
                        <a:t>業務実施期間</a:t>
                      </a:r>
                      <a:r>
                        <a:rPr kumimoji="1" lang="en-US" altLang="ja-JP" sz="1050" b="1" baseline="30000" dirty="0">
                          <a:latin typeface="Meiryo UI" panose="020B0604030504040204" pitchFamily="50" charset="-128"/>
                          <a:ea typeface="Meiryo UI" panose="020B0604030504040204" pitchFamily="50" charset="-128"/>
                        </a:rPr>
                        <a:t>※</a:t>
                      </a:r>
                      <a:r>
                        <a:rPr kumimoji="1" lang="ja-JP" altLang="en-US" sz="1050" b="1" baseline="30000" dirty="0">
                          <a:latin typeface="Meiryo UI" panose="020B0604030504040204" pitchFamily="50" charset="-128"/>
                          <a:ea typeface="Meiryo UI" panose="020B0604030504040204" pitchFamily="50" charset="-128"/>
                        </a:rPr>
                        <a:t>１</a:t>
                      </a:r>
                      <a:endParaRPr kumimoji="1" lang="en-US" altLang="ja-JP" sz="105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790601952"/>
                  </a:ext>
                </a:extLst>
              </a:tr>
              <a:tr h="927622">
                <a:tc gridSpan="2" vMerge="1">
                  <a:txBody>
                    <a:bodyPr/>
                    <a:lstStyle/>
                    <a:p>
                      <a:endParaRPr kumimoji="1" lang="ja-JP" altLang="en-US" sz="1000" dirty="0"/>
                    </a:p>
                  </a:txBody>
                  <a:tcPr/>
                </a:tc>
                <a:tc hMerge="1" vMerge="1">
                  <a:txBody>
                    <a:bodyPr/>
                    <a:lstStyle/>
                    <a:p>
                      <a:endParaRPr kumimoji="1" lang="ja-JP" altLang="en-US" sz="1000" dirty="0"/>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初動期</a:t>
                      </a:r>
                    </a:p>
                  </a:txBody>
                  <a:tcPr marL="36000" marR="36000" marT="36000" marB="3600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応急対応前半</a:t>
                      </a:r>
                    </a:p>
                  </a:txBody>
                  <a:tcPr marL="36000" marR="36000" marT="36000" marB="3600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応急対応後半</a:t>
                      </a:r>
                    </a:p>
                  </a:txBody>
                  <a:tcPr marL="36000" marR="36000" marT="36000" marB="3600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復旧・復興期</a:t>
                      </a:r>
                    </a:p>
                  </a:txBody>
                  <a:tcPr marL="36000" marR="36000" marT="36000" marB="3600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882616928"/>
                  </a:ext>
                </a:extLst>
              </a:tr>
              <a:tr h="231905">
                <a:tc rowSpan="4">
                  <a:txBody>
                    <a:bodyPr/>
                    <a:lstStyle/>
                    <a:p>
                      <a:pPr algn="ctr"/>
                      <a:r>
                        <a:rPr kumimoji="1" lang="ja-JP" altLang="en-US" sz="1100" b="1" dirty="0">
                          <a:latin typeface="Meiryo UI" panose="020B0604030504040204" pitchFamily="50" charset="-128"/>
                          <a:ea typeface="Meiryo UI" panose="020B0604030504040204" pitchFamily="50" charset="-128"/>
                        </a:rPr>
                        <a:t>業務総括</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B w="9525" cap="flat" cmpd="sng" algn="ctr">
                      <a:solidFill>
                        <a:schemeClr val="bg1">
                          <a:lumMod val="50000"/>
                        </a:schemeClr>
                      </a:solidFill>
                      <a:prstDash val="solid"/>
                      <a:round/>
                      <a:headEnd type="none" w="med" len="med"/>
                      <a:tailEnd type="none" w="med" len="med"/>
                    </a:lnB>
                    <a:solidFill>
                      <a:srgbClr val="F8C5AC"/>
                    </a:solidFill>
                  </a:tcPr>
                </a:tc>
                <a:tc>
                  <a:txBody>
                    <a:bodyPr/>
                    <a:lstStyle/>
                    <a:p>
                      <a:r>
                        <a:rPr kumimoji="1" lang="ja-JP" altLang="en-US" sz="1050" dirty="0">
                          <a:latin typeface="Meiryo UI" panose="020B0604030504040204" pitchFamily="50" charset="-128"/>
                          <a:ea typeface="Meiryo UI" panose="020B0604030504040204" pitchFamily="50" charset="-128"/>
                        </a:rPr>
                        <a:t>職員の安全確保、安否及び参集状況の確認、配置の決定</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82887321"/>
                  </a:ext>
                </a:extLst>
              </a:tr>
              <a:tr h="231905">
                <a:tc vMerge="1">
                  <a:txBody>
                    <a:bodyPr/>
                    <a:lstStyle/>
                    <a:p>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被害状況（建物、インフラ、処理施設）等の情報統括・一元管理</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82545830"/>
                  </a:ext>
                </a:extLst>
              </a:tr>
              <a:tr h="231905">
                <a:tc vMerge="1">
                  <a:txBody>
                    <a:bodyPr/>
                    <a:lstStyle/>
                    <a:p>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20000"/>
                        <a:lumOff val="8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災害対策本部の対応（本部会議への出席等）</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703198113"/>
                  </a:ext>
                </a:extLst>
              </a:tr>
              <a:tr h="231905">
                <a:tc vMerge="1">
                  <a:txBody>
                    <a:bodyPr/>
                    <a:lstStyle/>
                    <a:p>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災害廃棄物処理事業の指揮命令及び統括</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708426481"/>
                  </a:ext>
                </a:extLst>
              </a:tr>
              <a:tr h="231905">
                <a:tc rowSpan="2">
                  <a:txBody>
                    <a:bodyPr/>
                    <a:lstStyle/>
                    <a:p>
                      <a:pPr algn="ctr"/>
                      <a:r>
                        <a:rPr kumimoji="1" lang="ja-JP" altLang="en-US" sz="1100" b="1" dirty="0">
                          <a:latin typeface="Meiryo UI" panose="020B0604030504040204" pitchFamily="50" charset="-128"/>
                          <a:ea typeface="Meiryo UI" panose="020B0604030504040204" pitchFamily="50" charset="-128"/>
                        </a:rPr>
                        <a:t>住民対応</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E0C7E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住民、事業者、災害ボランティア等への広報</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725561553"/>
                  </a:ext>
                </a:extLst>
              </a:tr>
              <a:tr h="231905">
                <a:tc vMerge="1">
                  <a:txBody>
                    <a:bodyPr/>
                    <a:lstStyle/>
                    <a:p>
                      <a:pPr algn="ctr"/>
                      <a:endParaRPr kumimoji="1" lang="en-US" altLang="ja-JP" sz="900" dirty="0"/>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相談窓口の設置、問合せ対応</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732240368"/>
                  </a:ext>
                </a:extLst>
              </a:tr>
              <a:tr h="231905">
                <a:tc rowSpan="7">
                  <a:txBody>
                    <a:bodyPr/>
                    <a:lstStyle/>
                    <a:p>
                      <a:pPr algn="ctr"/>
                      <a:r>
                        <a:rPr kumimoji="1" lang="ja-JP" altLang="en-US" sz="1100" b="1" dirty="0">
                          <a:latin typeface="Meiryo UI" panose="020B0604030504040204" pitchFamily="50" charset="-128"/>
                          <a:ea typeface="Meiryo UI" panose="020B0604030504040204" pitchFamily="50" charset="-128"/>
                        </a:rPr>
                        <a:t>総務</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DDF9B"/>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庁内関係部局等との調整（道路啓開物、農地ごみ、土砂・流木対応等）</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0911957"/>
                  </a:ext>
                </a:extLst>
              </a:tr>
              <a:tr h="231905">
                <a:tc vMerge="1">
                  <a:txBody>
                    <a:bodyPr/>
                    <a:lstStyle/>
                    <a:p>
                      <a:endParaRPr kumimoji="1" lang="ja-JP" altLang="en-US" dirty="0"/>
                    </a:p>
                  </a:txBody>
                  <a:tcP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関係行政機関や民間事業者団体、委託事業者との調整（人員や資機材の確保）</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89517110"/>
                  </a:ext>
                </a:extLst>
              </a:tr>
              <a:tr h="23190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し尿等の処理先の確保と調整</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242413052"/>
                  </a:ext>
                </a:extLst>
              </a:tr>
              <a:tr h="23190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受援体制の整備、応援職員への指示</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687325169"/>
                  </a:ext>
                </a:extLst>
              </a:tr>
              <a:tr h="23190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災害廃棄物等の発生量の推計、災害廃棄物処理実行計画の策定</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08404368"/>
                  </a:ext>
                </a:extLst>
              </a:tr>
              <a:tr h="23190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予算の確保（要求、執行）、補助金申請（災害報告書の作成）</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733467678"/>
                  </a:ext>
                </a:extLst>
              </a:tr>
              <a:tr h="231905">
                <a:tc vMerge="1">
                  <a:txBody>
                    <a:bodyPr/>
                    <a:lstStyle/>
                    <a:p>
                      <a:endParaRPr kumimoji="1" lang="ja-JP" altLang="en-US"/>
                    </a:p>
                  </a:txBody>
                  <a:tcP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業務発注、契約業務の管理</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132732553"/>
                  </a:ext>
                </a:extLst>
              </a:tr>
              <a:tr h="231905">
                <a:tc rowSpan="2">
                  <a:txBody>
                    <a:bodyPr/>
                    <a:lstStyle/>
                    <a:p>
                      <a:pPr algn="ctr"/>
                      <a:r>
                        <a:rPr kumimoji="1" lang="ja-JP" altLang="en-US" sz="1100" b="1" dirty="0">
                          <a:latin typeface="Meiryo UI" panose="020B0604030504040204" pitchFamily="50" charset="-128"/>
                          <a:ea typeface="Meiryo UI" panose="020B0604030504040204" pitchFamily="50" charset="-128"/>
                        </a:rPr>
                        <a:t>収集運搬</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5D4AD"/>
                    </a:solidFill>
                  </a:tcPr>
                </a:tc>
                <a:tc>
                  <a:txBody>
                    <a:bodyPr/>
                    <a:lstStyle/>
                    <a:p>
                      <a:r>
                        <a:rPr kumimoji="1" lang="ja-JP" altLang="en-US" sz="1050" dirty="0">
                          <a:latin typeface="Meiryo UI" panose="020B0604030504040204" pitchFamily="50" charset="-128"/>
                          <a:ea typeface="Meiryo UI" panose="020B0604030504040204" pitchFamily="50" charset="-128"/>
                        </a:rPr>
                        <a:t>生活ごみ、避難所ごみ、し尿等の収集運搬</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003274098"/>
                  </a:ext>
                </a:extLst>
              </a:tr>
              <a:tr h="231905">
                <a:tc vMerge="1">
                  <a:txBody>
                    <a:bodyPr/>
                    <a:lstStyle/>
                    <a:p>
                      <a:pPr algn="ctr"/>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被災現場からの片付けごみの収集運搬（無管理の集積所</a:t>
                      </a:r>
                      <a:r>
                        <a:rPr kumimoji="1" lang="en-US" altLang="ja-JP" sz="1050" baseline="30000" dirty="0">
                          <a:latin typeface="Meiryo UI" panose="020B0604030504040204" pitchFamily="50" charset="-128"/>
                          <a:ea typeface="Meiryo UI" panose="020B0604030504040204" pitchFamily="50" charset="-128"/>
                        </a:rPr>
                        <a:t>※</a:t>
                      </a:r>
                      <a:r>
                        <a:rPr kumimoji="1" lang="ja-JP" altLang="en-US" sz="1050" baseline="30000" dirty="0">
                          <a:latin typeface="Meiryo UI" panose="020B0604030504040204" pitchFamily="50" charset="-128"/>
                          <a:ea typeface="Meiryo UI" panose="020B0604030504040204" pitchFamily="50" charset="-128"/>
                        </a:rPr>
                        <a:t>２</a:t>
                      </a:r>
                      <a:r>
                        <a:rPr kumimoji="1" lang="ja-JP" altLang="en-US" sz="1050" dirty="0">
                          <a:latin typeface="Meiryo UI" panose="020B0604030504040204" pitchFamily="50" charset="-128"/>
                          <a:ea typeface="Meiryo UI" panose="020B0604030504040204" pitchFamily="50" charset="-128"/>
                        </a:rPr>
                        <a:t>からの収集運搬を含む）</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79763211"/>
                  </a:ext>
                </a:extLst>
              </a:tr>
              <a:tr h="231905">
                <a:tc rowSpan="4">
                  <a:txBody>
                    <a:bodyPr/>
                    <a:lstStyle/>
                    <a:p>
                      <a:pPr algn="ctr"/>
                      <a:r>
                        <a:rPr kumimoji="1" lang="ja-JP" altLang="en-US" sz="1100" b="1" dirty="0">
                          <a:latin typeface="Meiryo UI" panose="020B0604030504040204" pitchFamily="50" charset="-128"/>
                          <a:ea typeface="Meiryo UI" panose="020B0604030504040204" pitchFamily="50" charset="-128"/>
                        </a:rPr>
                        <a:t>仮置場</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処理処分</a:t>
                      </a: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A3BCE2"/>
                    </a:solidFill>
                  </a:tcPr>
                </a:tc>
                <a:tc>
                  <a:txBody>
                    <a:bodyPr/>
                    <a:lstStyle/>
                    <a:p>
                      <a:r>
                        <a:rPr kumimoji="1" lang="ja-JP" altLang="en-US" sz="1050" dirty="0">
                          <a:latin typeface="Meiryo UI" panose="020B0604030504040204" pitchFamily="50" charset="-128"/>
                          <a:ea typeface="Meiryo UI" panose="020B0604030504040204" pitchFamily="50" charset="-128"/>
                        </a:rPr>
                        <a:t>仮置場の確保、整備、管理・運営（搬入・搬出管理）</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11958322"/>
                  </a:ext>
                </a:extLst>
              </a:tr>
              <a:tr h="231905">
                <a:tc vMerge="1">
                  <a:txBody>
                    <a:bodyPr/>
                    <a:lstStyle/>
                    <a:p>
                      <a:pPr algn="ctr"/>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便乗ごみ・不法投棄対策、環境対策（火災防止対策、粉じん・悪臭・害虫対策等）</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225167559"/>
                  </a:ext>
                </a:extLst>
              </a:tr>
              <a:tr h="231905">
                <a:tc vMerge="1">
                  <a:txBody>
                    <a:bodyPr/>
                    <a:lstStyle/>
                    <a:p>
                      <a:pPr algn="ctr"/>
                      <a:endParaRPr kumimoji="1" lang="en-US" altLang="ja-JP" sz="900" dirty="0"/>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災害廃棄物の処理方法の検討</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1246866"/>
                  </a:ext>
                </a:extLst>
              </a:tr>
              <a:tr h="231905">
                <a:tc vMerge="1">
                  <a:txBody>
                    <a:bodyPr/>
                    <a:lstStyle/>
                    <a:p>
                      <a:pPr algn="ctr"/>
                      <a:endParaRPr kumimoji="1" lang="ja-JP" altLang="en-US" sz="900" dirty="0"/>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40000"/>
                        <a:lumOff val="6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処理先の確保と調整（処理困難物や危険物を含む）</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16312096"/>
                  </a:ext>
                </a:extLst>
              </a:tr>
              <a:tr h="231905">
                <a:tc rowSpan="2">
                  <a:txBody>
                    <a:bodyPr/>
                    <a:lstStyle/>
                    <a:p>
                      <a:pPr algn="ctr"/>
                      <a:r>
                        <a:rPr kumimoji="1" lang="ja-JP" altLang="en-US" sz="1100" b="1" dirty="0">
                          <a:latin typeface="Meiryo UI" panose="020B0604030504040204" pitchFamily="50" charset="-128"/>
                          <a:ea typeface="Meiryo UI" panose="020B0604030504040204" pitchFamily="50" charset="-128"/>
                        </a:rPr>
                        <a:t>公費解体</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9CACA"/>
                    </a:solidFill>
                  </a:tcPr>
                </a:tc>
                <a:tc>
                  <a:txBody>
                    <a:bodyPr/>
                    <a:lstStyle/>
                    <a:p>
                      <a:r>
                        <a:rPr kumimoji="1" lang="ja-JP" altLang="en-US" sz="1050" dirty="0">
                          <a:latin typeface="Meiryo UI" panose="020B0604030504040204" pitchFamily="50" charset="-128"/>
                          <a:ea typeface="Meiryo UI" panose="020B0604030504040204" pitchFamily="50" charset="-128"/>
                        </a:rPr>
                        <a:t>損壊家屋等の解体・撤去（制度設計、申請受付、業者発注、進捗管理）</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76524501"/>
                  </a:ext>
                </a:extLst>
              </a:tr>
              <a:tr h="256362">
                <a:tc vMerge="1">
                  <a:txBody>
                    <a:bodyPr/>
                    <a:lstStyle/>
                    <a:p>
                      <a:pPr algn="ctr"/>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損壊家屋等の解体・撤去に係る費用償還の検討（申請受付、管理）</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27352192"/>
                  </a:ext>
                </a:extLst>
              </a:tr>
            </a:tbl>
          </a:graphicData>
        </a:graphic>
      </p:graphicFrame>
      <p:sp>
        <p:nvSpPr>
          <p:cNvPr id="60" name="正方形/長方形 59">
            <a:extLst>
              <a:ext uri="{FF2B5EF4-FFF2-40B4-BE49-F238E27FC236}">
                <a16:creationId xmlns:a16="http://schemas.microsoft.com/office/drawing/2014/main" id="{9503176C-43DB-4DD4-BFC0-21B880EA8EF1}"/>
              </a:ext>
            </a:extLst>
          </p:cNvPr>
          <p:cNvSpPr/>
          <p:nvPr/>
        </p:nvSpPr>
        <p:spPr>
          <a:xfrm>
            <a:off x="159771" y="6305864"/>
            <a:ext cx="7221086" cy="361758"/>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r>
              <a:rPr kumimoji="1" lang="en-US" altLang="ja-JP" sz="971" dirty="0">
                <a:solidFill>
                  <a:schemeClr val="tx1"/>
                </a:solidFill>
                <a:latin typeface="Meiryo UI" panose="020B0604030504040204" pitchFamily="50" charset="-128"/>
                <a:ea typeface="Meiryo UI" panose="020B0604030504040204" pitchFamily="50" charset="-128"/>
              </a:rPr>
              <a:t>※</a:t>
            </a:r>
            <a:r>
              <a:rPr kumimoji="1" lang="ja-JP" altLang="en-US" sz="971" dirty="0">
                <a:solidFill>
                  <a:schemeClr val="tx1"/>
                </a:solidFill>
                <a:latin typeface="Meiryo UI" panose="020B0604030504040204" pitchFamily="50" charset="-128"/>
                <a:ea typeface="Meiryo UI" panose="020B0604030504040204" pitchFamily="50" charset="-128"/>
              </a:rPr>
              <a:t>１　初動期：発災後数日間、応急対応前半：～３週間程度、応急対応後半：～３か月程度、復旧・復興：～３年程度</a:t>
            </a:r>
            <a:endParaRPr kumimoji="1" lang="en-US" altLang="ja-JP" sz="971" dirty="0">
              <a:solidFill>
                <a:schemeClr val="tx1"/>
              </a:solidFill>
              <a:latin typeface="Meiryo UI" panose="020B0604030504040204" pitchFamily="50" charset="-128"/>
              <a:ea typeface="Meiryo UI" panose="020B0604030504040204" pitchFamily="50" charset="-128"/>
            </a:endParaRPr>
          </a:p>
          <a:p>
            <a:r>
              <a:rPr kumimoji="1" lang="en-US" altLang="ja-JP" sz="971" dirty="0">
                <a:solidFill>
                  <a:schemeClr val="tx1"/>
                </a:solidFill>
                <a:latin typeface="Meiryo UI" panose="020B0604030504040204" pitchFamily="50" charset="-128"/>
                <a:ea typeface="Meiryo UI" panose="020B0604030504040204" pitchFamily="50" charset="-128"/>
              </a:rPr>
              <a:t>※</a:t>
            </a:r>
            <a:r>
              <a:rPr kumimoji="1" lang="ja-JP" altLang="en-US" sz="971" dirty="0">
                <a:solidFill>
                  <a:schemeClr val="tx1"/>
                </a:solidFill>
                <a:latin typeface="Meiryo UI" panose="020B0604030504040204" pitchFamily="50" charset="-128"/>
                <a:ea typeface="Meiryo UI" panose="020B0604030504040204" pitchFamily="50" charset="-128"/>
              </a:rPr>
              <a:t>２　自治体が設置した仮置場以外に自然発生的に片付けごみが集積された場所</a:t>
            </a:r>
            <a:endParaRPr kumimoji="1" lang="en-US" altLang="ja-JP" sz="971" dirty="0">
              <a:solidFill>
                <a:schemeClr val="tx1"/>
              </a:solidFill>
              <a:latin typeface="Meiryo UI" panose="020B0604030504040204" pitchFamily="50" charset="-128"/>
              <a:ea typeface="Meiryo UI" panose="020B0604030504040204" pitchFamily="50" charset="-128"/>
            </a:endParaRPr>
          </a:p>
        </p:txBody>
      </p:sp>
      <p:cxnSp>
        <p:nvCxnSpPr>
          <p:cNvPr id="61" name="直線矢印コネクタ 60">
            <a:extLst>
              <a:ext uri="{FF2B5EF4-FFF2-40B4-BE49-F238E27FC236}">
                <a16:creationId xmlns:a16="http://schemas.microsoft.com/office/drawing/2014/main" id="{7F03354C-2F7A-40CF-B9DB-4B1F9A1F7650}"/>
              </a:ext>
            </a:extLst>
          </p:cNvPr>
          <p:cNvCxnSpPr>
            <a:cxnSpLocks/>
          </p:cNvCxnSpPr>
          <p:nvPr/>
        </p:nvCxnSpPr>
        <p:spPr>
          <a:xfrm>
            <a:off x="5893710" y="1563767"/>
            <a:ext cx="302249" cy="0"/>
          </a:xfrm>
          <a:prstGeom prst="straightConnector1">
            <a:avLst/>
          </a:prstGeom>
          <a:ln w="57150">
            <a:solidFill>
              <a:schemeClr val="accent2"/>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C0C27731-2E27-46C9-97AD-ADA912DF34BC}"/>
              </a:ext>
            </a:extLst>
          </p:cNvPr>
          <p:cNvCxnSpPr>
            <a:cxnSpLocks/>
          </p:cNvCxnSpPr>
          <p:nvPr/>
        </p:nvCxnSpPr>
        <p:spPr>
          <a:xfrm>
            <a:off x="5893710" y="1795789"/>
            <a:ext cx="943685" cy="0"/>
          </a:xfrm>
          <a:prstGeom prst="straightConnector1">
            <a:avLst/>
          </a:prstGeom>
          <a:ln w="57150">
            <a:solidFill>
              <a:schemeClr val="accent2"/>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EB744A0E-A73D-496E-8577-8FC68189A13E}"/>
              </a:ext>
            </a:extLst>
          </p:cNvPr>
          <p:cNvCxnSpPr>
            <a:cxnSpLocks/>
          </p:cNvCxnSpPr>
          <p:nvPr/>
        </p:nvCxnSpPr>
        <p:spPr>
          <a:xfrm>
            <a:off x="5893710" y="2491855"/>
            <a:ext cx="1296650" cy="0"/>
          </a:xfrm>
          <a:prstGeom prst="straightConnector1">
            <a:avLst/>
          </a:prstGeom>
          <a:ln w="57150">
            <a:solidFill>
              <a:srgbClr val="C99FC9"/>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4" name="直線矢印コネクタ 63">
            <a:extLst>
              <a:ext uri="{FF2B5EF4-FFF2-40B4-BE49-F238E27FC236}">
                <a16:creationId xmlns:a16="http://schemas.microsoft.com/office/drawing/2014/main" id="{F91A9055-ABB7-4DA5-B666-D24432E83393}"/>
              </a:ext>
            </a:extLst>
          </p:cNvPr>
          <p:cNvCxnSpPr>
            <a:cxnSpLocks/>
          </p:cNvCxnSpPr>
          <p:nvPr/>
        </p:nvCxnSpPr>
        <p:spPr>
          <a:xfrm>
            <a:off x="5886244" y="4580053"/>
            <a:ext cx="1296650" cy="0"/>
          </a:xfrm>
          <a:prstGeom prst="straightConnector1">
            <a:avLst/>
          </a:prstGeom>
          <a:ln w="57150">
            <a:solidFill>
              <a:schemeClr val="accent6"/>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5" name="直線矢印コネクタ 64">
            <a:extLst>
              <a:ext uri="{FF2B5EF4-FFF2-40B4-BE49-F238E27FC236}">
                <a16:creationId xmlns:a16="http://schemas.microsoft.com/office/drawing/2014/main" id="{55D5AFA9-FC0B-4AD0-8841-714DEA4DDDA2}"/>
              </a:ext>
            </a:extLst>
          </p:cNvPr>
          <p:cNvCxnSpPr>
            <a:cxnSpLocks/>
          </p:cNvCxnSpPr>
          <p:nvPr/>
        </p:nvCxnSpPr>
        <p:spPr>
          <a:xfrm>
            <a:off x="6222221" y="4812075"/>
            <a:ext cx="960673" cy="0"/>
          </a:xfrm>
          <a:prstGeom prst="straightConnector1">
            <a:avLst/>
          </a:prstGeom>
          <a:ln w="57150">
            <a:solidFill>
              <a:schemeClr val="accent6"/>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E5BFD2DA-89FA-468E-BFC6-9663433DDF75}"/>
              </a:ext>
            </a:extLst>
          </p:cNvPr>
          <p:cNvCxnSpPr>
            <a:cxnSpLocks/>
          </p:cNvCxnSpPr>
          <p:nvPr/>
        </p:nvCxnSpPr>
        <p:spPr>
          <a:xfrm>
            <a:off x="5860503" y="5044097"/>
            <a:ext cx="1322389" cy="0"/>
          </a:xfrm>
          <a:prstGeom prst="straightConnector1">
            <a:avLst/>
          </a:prstGeom>
          <a:ln w="57150">
            <a:solidFill>
              <a:schemeClr val="accent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7820DDFA-2A83-41C6-A269-F5177C5D9BC6}"/>
              </a:ext>
            </a:extLst>
          </p:cNvPr>
          <p:cNvCxnSpPr>
            <a:cxnSpLocks/>
          </p:cNvCxnSpPr>
          <p:nvPr/>
        </p:nvCxnSpPr>
        <p:spPr>
          <a:xfrm>
            <a:off x="6876276" y="5972185"/>
            <a:ext cx="306618" cy="0"/>
          </a:xfrm>
          <a:prstGeom prst="straightConnector1">
            <a:avLst/>
          </a:prstGeom>
          <a:ln w="57150">
            <a:solidFill>
              <a:schemeClr val="bg1">
                <a:lumMod val="50000"/>
              </a:schemeClr>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8" name="直線矢印コネクタ 67">
            <a:extLst>
              <a:ext uri="{FF2B5EF4-FFF2-40B4-BE49-F238E27FC236}">
                <a16:creationId xmlns:a16="http://schemas.microsoft.com/office/drawing/2014/main" id="{9F4E5A8A-225C-4FE6-9115-3FCCDE9F4EF8}"/>
              </a:ext>
            </a:extLst>
          </p:cNvPr>
          <p:cNvCxnSpPr>
            <a:cxnSpLocks/>
          </p:cNvCxnSpPr>
          <p:nvPr/>
        </p:nvCxnSpPr>
        <p:spPr>
          <a:xfrm>
            <a:off x="6876276" y="6204202"/>
            <a:ext cx="306618" cy="0"/>
          </a:xfrm>
          <a:prstGeom prst="straightConnector1">
            <a:avLst/>
          </a:prstGeom>
          <a:ln w="57150">
            <a:solidFill>
              <a:schemeClr val="bg1">
                <a:lumMod val="50000"/>
              </a:schemeClr>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sp>
        <p:nvSpPr>
          <p:cNvPr id="69" name="四角形: 角を丸くする 68">
            <a:extLst>
              <a:ext uri="{FF2B5EF4-FFF2-40B4-BE49-F238E27FC236}">
                <a16:creationId xmlns:a16="http://schemas.microsoft.com/office/drawing/2014/main" id="{503A52C2-B486-4AEE-AC69-CA1CF94749EE}"/>
              </a:ext>
            </a:extLst>
          </p:cNvPr>
          <p:cNvSpPr/>
          <p:nvPr/>
        </p:nvSpPr>
        <p:spPr>
          <a:xfrm>
            <a:off x="167237" y="7447848"/>
            <a:ext cx="7221086" cy="1327004"/>
          </a:xfrm>
          <a:prstGeom prst="roundRect">
            <a:avLst>
              <a:gd name="adj" fmla="val 3977"/>
            </a:avLst>
          </a:prstGeom>
          <a:solidFill>
            <a:schemeClr val="accent4">
              <a:lumMod val="20000"/>
              <a:lumOff val="80000"/>
            </a:schemeClr>
          </a:solidFill>
          <a:ln w="127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70" name="四角形: 角を丸くする 69">
            <a:extLst>
              <a:ext uri="{FF2B5EF4-FFF2-40B4-BE49-F238E27FC236}">
                <a16:creationId xmlns:a16="http://schemas.microsoft.com/office/drawing/2014/main" id="{B54DDA34-FE8D-474D-B1E2-4E52CAA2CFFE}"/>
              </a:ext>
            </a:extLst>
          </p:cNvPr>
          <p:cNvSpPr/>
          <p:nvPr/>
        </p:nvSpPr>
        <p:spPr>
          <a:xfrm>
            <a:off x="176658" y="7193091"/>
            <a:ext cx="1958795" cy="276753"/>
          </a:xfrm>
          <a:prstGeom prst="roundRect">
            <a:avLst/>
          </a:prstGeom>
          <a:solidFill>
            <a:schemeClr val="bg1"/>
          </a:solidFill>
          <a:ln w="127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95" b="1" dirty="0">
                <a:latin typeface="Meiryo UI" panose="020B0604030504040204" pitchFamily="50" charset="-128"/>
                <a:ea typeface="Meiryo UI" panose="020B0604030504040204" pitchFamily="50" charset="-128"/>
              </a:rPr>
              <a:t>引継ぎ事項（伝言欄）</a:t>
            </a:r>
          </a:p>
        </p:txBody>
      </p:sp>
      <p:sp>
        <p:nvSpPr>
          <p:cNvPr id="71" name="正方形/長方形 70">
            <a:extLst>
              <a:ext uri="{FF2B5EF4-FFF2-40B4-BE49-F238E27FC236}">
                <a16:creationId xmlns:a16="http://schemas.microsoft.com/office/drawing/2014/main" id="{0A177392-999C-4DEE-A6B4-A8E24F0D281D}"/>
              </a:ext>
            </a:extLst>
          </p:cNvPr>
          <p:cNvSpPr/>
          <p:nvPr/>
        </p:nvSpPr>
        <p:spPr>
          <a:xfrm>
            <a:off x="249482" y="7449303"/>
            <a:ext cx="7138841" cy="1320557"/>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本資料は、災害廃棄物処理業務及び処理体制の概要を示したものです。災害廃棄物処理計画ではありません。</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次年度までに災害廃棄物処理計画を策定するよう指示が出ています。県の被害想定の更新にに合わせて地域防災計画（担当は●●課●●係の係長）の見直しも予定されていることから、地域防災計画と整合を図った災害廃棄物処理計画を策定することが必要です。</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災害廃棄物処理の一部は、●●一部事務組合で処理することになると思いますが、組合及び構成市町村（●●市、●●町）と調整しながら計画を策定する必要があります。●●市は災害廃棄物処理計画を策定済ですが、●●町は未策定です。</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仮置場の候補地は、本課内の案です。庁内で合意が得られているわけではありません。地域防災計画の改定の際に、防災課へ打診してみてください。</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仮置場の資機材等を確保が課題です。本町では●●建設業協会と平成●●年に災害時支援協定を締結していますが、協定の締結時期が古いため、先方と協定書の内容確認をお願いします。</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本資料は、引継ぎ前に必ず前任が点検して見直しを行い、後任に引き継いで下さい。</a:t>
            </a:r>
            <a:endParaRPr kumimoji="1" lang="en-US" altLang="ja-JP" sz="900" dirty="0">
              <a:latin typeface="Meiryo UI" panose="020B0604030504040204" pitchFamily="50" charset="-128"/>
              <a:ea typeface="Meiryo UI" panose="020B0604030504040204" pitchFamily="50" charset="-128"/>
            </a:endParaRPr>
          </a:p>
        </p:txBody>
      </p:sp>
      <p:sp>
        <p:nvSpPr>
          <p:cNvPr id="72" name="正方形/長方形 71">
            <a:extLst>
              <a:ext uri="{FF2B5EF4-FFF2-40B4-BE49-F238E27FC236}">
                <a16:creationId xmlns:a16="http://schemas.microsoft.com/office/drawing/2014/main" id="{3DC31CDD-B455-4686-8310-1E36ADCA549D}"/>
              </a:ext>
            </a:extLst>
          </p:cNvPr>
          <p:cNvSpPr/>
          <p:nvPr/>
        </p:nvSpPr>
        <p:spPr>
          <a:xfrm>
            <a:off x="260179" y="6974103"/>
            <a:ext cx="7146992" cy="276754"/>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marL="185046" indent="-185046">
              <a:buFont typeface="Wingdings" panose="05000000000000000000" pitchFamily="2" charset="2"/>
              <a:buChar char="ü"/>
            </a:pPr>
            <a:r>
              <a:rPr kumimoji="1" lang="ja-JP" altLang="en-US" sz="1000" dirty="0">
                <a:solidFill>
                  <a:srgbClr val="C00000"/>
                </a:solidFill>
                <a:latin typeface="Meiryo UI" panose="020B0604030504040204" pitchFamily="50" charset="-128"/>
                <a:ea typeface="Meiryo UI" panose="020B0604030504040204" pitchFamily="50" charset="-128"/>
              </a:rPr>
              <a:t>人事異動の際、後任職員に対して本資料の引継ぎを行ってください。引き継ぐ際は、資料の内容についても読み合わせを行ってください。</a:t>
            </a:r>
            <a:endParaRPr kumimoji="1" lang="en-US" altLang="ja-JP" sz="1000" dirty="0">
              <a:solidFill>
                <a:srgbClr val="C00000"/>
              </a:solidFill>
              <a:latin typeface="Meiryo UI" panose="020B0604030504040204" pitchFamily="50" charset="-128"/>
              <a:ea typeface="Meiryo UI" panose="020B0604030504040204" pitchFamily="50" charset="-128"/>
            </a:endParaRPr>
          </a:p>
        </p:txBody>
      </p:sp>
      <p:cxnSp>
        <p:nvCxnSpPr>
          <p:cNvPr id="73" name="直線矢印コネクタ 72">
            <a:extLst>
              <a:ext uri="{FF2B5EF4-FFF2-40B4-BE49-F238E27FC236}">
                <a16:creationId xmlns:a16="http://schemas.microsoft.com/office/drawing/2014/main" id="{C0CEEB7E-DABF-4A37-947C-8D20C0DF00D2}"/>
              </a:ext>
            </a:extLst>
          </p:cNvPr>
          <p:cNvCxnSpPr>
            <a:cxnSpLocks/>
          </p:cNvCxnSpPr>
          <p:nvPr/>
        </p:nvCxnSpPr>
        <p:spPr>
          <a:xfrm>
            <a:off x="5893710" y="2027811"/>
            <a:ext cx="943685" cy="0"/>
          </a:xfrm>
          <a:prstGeom prst="straightConnector1">
            <a:avLst/>
          </a:prstGeom>
          <a:ln w="57150">
            <a:solidFill>
              <a:schemeClr val="accent2"/>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4" name="直線矢印コネクタ 73">
            <a:extLst>
              <a:ext uri="{FF2B5EF4-FFF2-40B4-BE49-F238E27FC236}">
                <a16:creationId xmlns:a16="http://schemas.microsoft.com/office/drawing/2014/main" id="{4952DBB7-9C32-414B-BAE3-00673F025CF4}"/>
              </a:ext>
            </a:extLst>
          </p:cNvPr>
          <p:cNvCxnSpPr>
            <a:cxnSpLocks/>
          </p:cNvCxnSpPr>
          <p:nvPr/>
        </p:nvCxnSpPr>
        <p:spPr>
          <a:xfrm>
            <a:off x="5893710" y="2259833"/>
            <a:ext cx="1296650" cy="0"/>
          </a:xfrm>
          <a:prstGeom prst="straightConnector1">
            <a:avLst/>
          </a:prstGeom>
          <a:ln w="57150">
            <a:solidFill>
              <a:schemeClr val="accent2"/>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190D46FA-8650-43B2-B32C-C5738AEEC601}"/>
              </a:ext>
            </a:extLst>
          </p:cNvPr>
          <p:cNvCxnSpPr>
            <a:cxnSpLocks/>
          </p:cNvCxnSpPr>
          <p:nvPr/>
        </p:nvCxnSpPr>
        <p:spPr>
          <a:xfrm>
            <a:off x="5893710" y="2723877"/>
            <a:ext cx="1296650" cy="0"/>
          </a:xfrm>
          <a:prstGeom prst="straightConnector1">
            <a:avLst/>
          </a:prstGeom>
          <a:ln w="57150">
            <a:solidFill>
              <a:srgbClr val="C99FC9"/>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6" name="直線矢印コネクタ 75">
            <a:extLst>
              <a:ext uri="{FF2B5EF4-FFF2-40B4-BE49-F238E27FC236}">
                <a16:creationId xmlns:a16="http://schemas.microsoft.com/office/drawing/2014/main" id="{FDEA81A9-A34C-4804-9F0B-6A121685ADF6}"/>
              </a:ext>
            </a:extLst>
          </p:cNvPr>
          <p:cNvCxnSpPr>
            <a:cxnSpLocks/>
          </p:cNvCxnSpPr>
          <p:nvPr/>
        </p:nvCxnSpPr>
        <p:spPr>
          <a:xfrm>
            <a:off x="5886244" y="2955899"/>
            <a:ext cx="1296650"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2B6338A6-3C9E-4081-8FEB-9BDE096278EB}"/>
              </a:ext>
            </a:extLst>
          </p:cNvPr>
          <p:cNvCxnSpPr>
            <a:cxnSpLocks/>
          </p:cNvCxnSpPr>
          <p:nvPr/>
        </p:nvCxnSpPr>
        <p:spPr>
          <a:xfrm>
            <a:off x="5886244" y="3187921"/>
            <a:ext cx="1296650"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F2E404A7-01F6-44C7-908F-40F840829DC9}"/>
              </a:ext>
            </a:extLst>
          </p:cNvPr>
          <p:cNvCxnSpPr>
            <a:cxnSpLocks/>
          </p:cNvCxnSpPr>
          <p:nvPr/>
        </p:nvCxnSpPr>
        <p:spPr>
          <a:xfrm>
            <a:off x="6195957" y="3651965"/>
            <a:ext cx="641435"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9" name="直線矢印コネクタ 78">
            <a:extLst>
              <a:ext uri="{FF2B5EF4-FFF2-40B4-BE49-F238E27FC236}">
                <a16:creationId xmlns:a16="http://schemas.microsoft.com/office/drawing/2014/main" id="{2F20BF7F-BF30-4941-831E-0441CB371444}"/>
              </a:ext>
            </a:extLst>
          </p:cNvPr>
          <p:cNvCxnSpPr>
            <a:cxnSpLocks/>
          </p:cNvCxnSpPr>
          <p:nvPr/>
        </p:nvCxnSpPr>
        <p:spPr>
          <a:xfrm>
            <a:off x="6840283" y="3883987"/>
            <a:ext cx="342612"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67E60619-3274-4D66-85BE-005082B248C8}"/>
              </a:ext>
            </a:extLst>
          </p:cNvPr>
          <p:cNvCxnSpPr>
            <a:cxnSpLocks/>
          </p:cNvCxnSpPr>
          <p:nvPr/>
        </p:nvCxnSpPr>
        <p:spPr>
          <a:xfrm>
            <a:off x="6231744" y="4116009"/>
            <a:ext cx="960673"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81" name="直線矢印コネクタ 80">
            <a:extLst>
              <a:ext uri="{FF2B5EF4-FFF2-40B4-BE49-F238E27FC236}">
                <a16:creationId xmlns:a16="http://schemas.microsoft.com/office/drawing/2014/main" id="{BD3645C1-50CE-417E-AF38-A637BB9D4469}"/>
              </a:ext>
            </a:extLst>
          </p:cNvPr>
          <p:cNvCxnSpPr>
            <a:cxnSpLocks/>
          </p:cNvCxnSpPr>
          <p:nvPr/>
        </p:nvCxnSpPr>
        <p:spPr>
          <a:xfrm>
            <a:off x="6222221" y="4348031"/>
            <a:ext cx="960673"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82" name="直線矢印コネクタ 81">
            <a:extLst>
              <a:ext uri="{FF2B5EF4-FFF2-40B4-BE49-F238E27FC236}">
                <a16:creationId xmlns:a16="http://schemas.microsoft.com/office/drawing/2014/main" id="{B7F2A622-0DCD-4F3E-89F5-19637C2C9D4C}"/>
              </a:ext>
            </a:extLst>
          </p:cNvPr>
          <p:cNvCxnSpPr>
            <a:cxnSpLocks/>
          </p:cNvCxnSpPr>
          <p:nvPr/>
        </p:nvCxnSpPr>
        <p:spPr>
          <a:xfrm>
            <a:off x="5860505" y="5276119"/>
            <a:ext cx="976889" cy="0"/>
          </a:xfrm>
          <a:prstGeom prst="straightConnector1">
            <a:avLst/>
          </a:prstGeom>
          <a:ln w="57150">
            <a:solidFill>
              <a:schemeClr val="accent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83" name="直線矢印コネクタ 82">
            <a:extLst>
              <a:ext uri="{FF2B5EF4-FFF2-40B4-BE49-F238E27FC236}">
                <a16:creationId xmlns:a16="http://schemas.microsoft.com/office/drawing/2014/main" id="{0347760A-772E-4347-B9BC-10EDD6B072D3}"/>
              </a:ext>
            </a:extLst>
          </p:cNvPr>
          <p:cNvCxnSpPr>
            <a:cxnSpLocks/>
          </p:cNvCxnSpPr>
          <p:nvPr/>
        </p:nvCxnSpPr>
        <p:spPr>
          <a:xfrm>
            <a:off x="6214112" y="5508141"/>
            <a:ext cx="623282" cy="0"/>
          </a:xfrm>
          <a:prstGeom prst="straightConnector1">
            <a:avLst/>
          </a:prstGeom>
          <a:ln w="57150">
            <a:solidFill>
              <a:schemeClr val="accent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84" name="直線矢印コネクタ 83">
            <a:extLst>
              <a:ext uri="{FF2B5EF4-FFF2-40B4-BE49-F238E27FC236}">
                <a16:creationId xmlns:a16="http://schemas.microsoft.com/office/drawing/2014/main" id="{D45BD6DE-DD88-477C-BCD7-67751174BB13}"/>
              </a:ext>
            </a:extLst>
          </p:cNvPr>
          <p:cNvCxnSpPr>
            <a:cxnSpLocks/>
          </p:cNvCxnSpPr>
          <p:nvPr/>
        </p:nvCxnSpPr>
        <p:spPr>
          <a:xfrm>
            <a:off x="6222925" y="5740163"/>
            <a:ext cx="967433" cy="0"/>
          </a:xfrm>
          <a:prstGeom prst="straightConnector1">
            <a:avLst/>
          </a:prstGeom>
          <a:ln w="57150">
            <a:solidFill>
              <a:schemeClr val="accent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85" name="直線矢印コネクタ 84">
            <a:extLst>
              <a:ext uri="{FF2B5EF4-FFF2-40B4-BE49-F238E27FC236}">
                <a16:creationId xmlns:a16="http://schemas.microsoft.com/office/drawing/2014/main" id="{F3C339F2-A01C-4CE3-B26E-9C94247F559F}"/>
              </a:ext>
            </a:extLst>
          </p:cNvPr>
          <p:cNvCxnSpPr>
            <a:cxnSpLocks/>
          </p:cNvCxnSpPr>
          <p:nvPr/>
        </p:nvCxnSpPr>
        <p:spPr>
          <a:xfrm>
            <a:off x="5901501" y="3419943"/>
            <a:ext cx="641435"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sp>
        <p:nvSpPr>
          <p:cNvPr id="86" name="テキスト ボックス 85">
            <a:extLst>
              <a:ext uri="{FF2B5EF4-FFF2-40B4-BE49-F238E27FC236}">
                <a16:creationId xmlns:a16="http://schemas.microsoft.com/office/drawing/2014/main" id="{5222965E-6F4E-481B-A827-202D9075212B}"/>
              </a:ext>
            </a:extLst>
          </p:cNvPr>
          <p:cNvSpPr txBox="1"/>
          <p:nvPr/>
        </p:nvSpPr>
        <p:spPr>
          <a:xfrm>
            <a:off x="4013656" y="7204423"/>
            <a:ext cx="3376630" cy="230832"/>
          </a:xfrm>
          <a:prstGeom prst="rect">
            <a:avLst/>
          </a:prstGeom>
          <a:noFill/>
        </p:spPr>
        <p:txBody>
          <a:bodyPr wrap="square">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以下は記載事例です。各自治体の事情に応じて修正してください。</a:t>
            </a:r>
            <a:endParaRPr kumimoji="1" lang="en-US" altLang="ja-JP" sz="900" dirty="0">
              <a:latin typeface="Meiryo UI" panose="020B0604030504040204" pitchFamily="50" charset="-128"/>
              <a:ea typeface="Meiryo UI" panose="020B0604030504040204" pitchFamily="50" charset="-128"/>
            </a:endParaRPr>
          </a:p>
        </p:txBody>
      </p:sp>
      <p:sp>
        <p:nvSpPr>
          <p:cNvPr id="87" name="テキスト ボックス 86">
            <a:extLst>
              <a:ext uri="{FF2B5EF4-FFF2-40B4-BE49-F238E27FC236}">
                <a16:creationId xmlns:a16="http://schemas.microsoft.com/office/drawing/2014/main" id="{12B71C1C-14B0-40F0-B0B2-52E86ABC6C9F}"/>
              </a:ext>
            </a:extLst>
          </p:cNvPr>
          <p:cNvSpPr txBox="1"/>
          <p:nvPr/>
        </p:nvSpPr>
        <p:spPr>
          <a:xfrm>
            <a:off x="186665" y="9415321"/>
            <a:ext cx="5259977" cy="1200329"/>
          </a:xfrm>
          <a:prstGeom prst="rect">
            <a:avLst/>
          </a:prstGeom>
          <a:noFill/>
        </p:spPr>
        <p:txBody>
          <a:bodyPr wrap="square">
            <a:spAutoFit/>
          </a:bodyPr>
          <a:lstStyle/>
          <a:p>
            <a:r>
              <a:rPr lang="ja-JP" altLang="en-US" sz="900" dirty="0">
                <a:latin typeface="Meiryo UI" panose="020B0604030504040204" pitchFamily="50" charset="-128"/>
                <a:ea typeface="Meiryo UI" panose="020B0604030504040204" pitchFamily="50" charset="-128"/>
              </a:rPr>
              <a:t>　　技  </a:t>
            </a:r>
            <a:r>
              <a:rPr lang="en-US" altLang="ja-JP" sz="900" dirty="0">
                <a:latin typeface="Meiryo UI" panose="020B0604030504040204" pitchFamily="50" charset="-128"/>
                <a:ea typeface="Meiryo UI" panose="020B0604030504040204" pitchFamily="50" charset="-128"/>
              </a:rPr>
              <a:t>7-1 </a:t>
            </a:r>
            <a:r>
              <a:rPr lang="ja-JP" altLang="en-US" sz="900" dirty="0">
                <a:latin typeface="Meiryo UI" panose="020B0604030504040204" pitchFamily="50" charset="-128"/>
                <a:ea typeface="Meiryo UI" panose="020B0604030504040204" pitchFamily="50" charset="-128"/>
              </a:rPr>
              <a:t>「組織体制図（例）」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  </a:t>
            </a:r>
            <a:r>
              <a:rPr lang="en-US" altLang="ja-JP" sz="900" dirty="0">
                <a:latin typeface="Meiryo UI" panose="020B0604030504040204" pitchFamily="50" charset="-128"/>
                <a:ea typeface="Meiryo UI" panose="020B0604030504040204" pitchFamily="50" charset="-128"/>
              </a:rPr>
              <a:t>8-6 </a:t>
            </a:r>
            <a:r>
              <a:rPr lang="ja-JP" altLang="en-US" sz="900" dirty="0">
                <a:latin typeface="Meiryo UI" panose="020B0604030504040204" pitchFamily="50" charset="-128"/>
                <a:ea typeface="Meiryo UI" panose="020B0604030504040204" pitchFamily="50" charset="-128"/>
              </a:rPr>
              <a:t>「協定の活用方法（例）」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14-2 </a:t>
            </a:r>
            <a:r>
              <a:rPr lang="ja-JP" altLang="en-US" sz="900" dirty="0">
                <a:latin typeface="Meiryo UI" panose="020B0604030504040204" pitchFamily="50" charset="-128"/>
                <a:ea typeface="Meiryo UI" panose="020B0604030504040204" pitchFamily="50" charset="-128"/>
              </a:rPr>
              <a:t>「災害廃棄物等の発生量の推計方法」</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17-1 </a:t>
            </a:r>
            <a:r>
              <a:rPr lang="ja-JP" altLang="en-US" sz="900" dirty="0">
                <a:latin typeface="Meiryo UI" panose="020B0604030504040204" pitchFamily="50" charset="-128"/>
                <a:ea typeface="Meiryo UI" panose="020B0604030504040204" pitchFamily="50" charset="-128"/>
              </a:rPr>
              <a:t>「必要資機材」</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17-3 </a:t>
            </a:r>
            <a:r>
              <a:rPr lang="ja-JP" altLang="en-US" sz="900" dirty="0">
                <a:latin typeface="Meiryo UI" panose="020B0604030504040204" pitchFamily="50" charset="-128"/>
                <a:ea typeface="Meiryo UI" panose="020B0604030504040204" pitchFamily="50" charset="-128"/>
              </a:rPr>
              <a:t>「収集運搬車両の確保とルート計画に当たっての留意事項（片付けごみの回収戦略について）」</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18-3 </a:t>
            </a:r>
            <a:r>
              <a:rPr lang="ja-JP" altLang="en-US" sz="900" dirty="0">
                <a:latin typeface="Meiryo UI" panose="020B0604030504040204" pitchFamily="50" charset="-128"/>
                <a:ea typeface="Meiryo UI" panose="020B0604030504040204" pitchFamily="50" charset="-128"/>
              </a:rPr>
              <a:t>「仮置場の確保と配置計画に当たっての留意事項」</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18-4 </a:t>
            </a:r>
            <a:r>
              <a:rPr lang="ja-JP" altLang="en-US" sz="900" dirty="0">
                <a:latin typeface="Meiryo UI" panose="020B0604030504040204" pitchFamily="50" charset="-128"/>
                <a:ea typeface="Meiryo UI" panose="020B0604030504040204" pitchFamily="50" charset="-128"/>
              </a:rPr>
              <a:t>「仮置場の運用に当たっての留意事項」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19-1 </a:t>
            </a:r>
            <a:r>
              <a:rPr lang="ja-JP" altLang="en-US" sz="900" dirty="0">
                <a:latin typeface="Meiryo UI" panose="020B0604030504040204" pitchFamily="50" charset="-128"/>
                <a:ea typeface="Meiryo UI" panose="020B0604030504040204" pitchFamily="50" charset="-128"/>
              </a:rPr>
              <a:t>「損壊家屋等の撤去と分別に当たっての留意事項」</a:t>
            </a:r>
            <a:endParaRPr lang="en-US" altLang="ja-JP" sz="900" dirty="0">
              <a:latin typeface="Meiryo UI" panose="020B0604030504040204" pitchFamily="50" charset="-128"/>
              <a:ea typeface="Meiryo UI" panose="020B0604030504040204" pitchFamily="50" charset="-128"/>
            </a:endParaRPr>
          </a:p>
        </p:txBody>
      </p:sp>
      <p:sp>
        <p:nvSpPr>
          <p:cNvPr id="88" name="四角形: 角を丸くする 87">
            <a:extLst>
              <a:ext uri="{FF2B5EF4-FFF2-40B4-BE49-F238E27FC236}">
                <a16:creationId xmlns:a16="http://schemas.microsoft.com/office/drawing/2014/main" id="{958A3D95-2577-4BC0-8E2E-263E4084170A}"/>
              </a:ext>
            </a:extLst>
          </p:cNvPr>
          <p:cNvSpPr/>
          <p:nvPr/>
        </p:nvSpPr>
        <p:spPr>
          <a:xfrm>
            <a:off x="3760306" y="9154487"/>
            <a:ext cx="3226501" cy="673804"/>
          </a:xfrm>
          <a:prstGeom prst="roundRect">
            <a:avLst>
              <a:gd name="adj" fmla="val 3977"/>
            </a:avLst>
          </a:prstGeom>
          <a:solidFill>
            <a:schemeClr val="accent4">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89" name="テキスト ボックス 88">
            <a:extLst>
              <a:ext uri="{FF2B5EF4-FFF2-40B4-BE49-F238E27FC236}">
                <a16:creationId xmlns:a16="http://schemas.microsoft.com/office/drawing/2014/main" id="{03E4AA5A-3F5C-40CF-BF04-ACF90FA554D8}"/>
              </a:ext>
            </a:extLst>
          </p:cNvPr>
          <p:cNvSpPr txBox="1"/>
          <p:nvPr/>
        </p:nvSpPr>
        <p:spPr>
          <a:xfrm>
            <a:off x="3770314" y="9206412"/>
            <a:ext cx="3481363" cy="553998"/>
          </a:xfrm>
          <a:prstGeom prst="rect">
            <a:avLst/>
          </a:prstGeom>
          <a:noFill/>
        </p:spPr>
        <p:txBody>
          <a:bodyPr wrap="square">
            <a:spAutoFit/>
          </a:bodyPr>
          <a:lstStyle/>
          <a:p>
            <a:r>
              <a:rPr kumimoji="1" lang="ja-JP" altLang="en-US" sz="1000" dirty="0">
                <a:solidFill>
                  <a:schemeClr val="tx1"/>
                </a:solidFill>
                <a:latin typeface="Meiryo UI" panose="020B0604030504040204" pitchFamily="50" charset="-128"/>
                <a:ea typeface="Meiryo UI" panose="020B0604030504040204" pitchFamily="50" charset="-128"/>
              </a:rPr>
              <a:t>災害時初動対応を検討する際</a:t>
            </a:r>
            <a:r>
              <a:rPr kumimoji="1" lang="ja-JP" altLang="en-US" sz="1000" dirty="0">
                <a:latin typeface="Meiryo UI" panose="020B0604030504040204" pitchFamily="50" charset="-128"/>
                <a:ea typeface="Meiryo UI" panose="020B0604030504040204" pitchFamily="50" charset="-128"/>
              </a:rPr>
              <a:t>には</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「災害時の一般廃棄物処理に関する初動対応の手引き」や、</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災害廃棄物対策指針</a:t>
            </a:r>
            <a:r>
              <a:rPr kumimoji="1" lang="en-US" altLang="ja-JP" sz="1000" dirty="0">
                <a:latin typeface="Meiryo UI" panose="020B0604030504040204" pitchFamily="50" charset="-128"/>
                <a:ea typeface="Meiryo UI" panose="020B0604030504040204" pitchFamily="50" charset="-128"/>
              </a:rPr>
              <a:t>_</a:t>
            </a:r>
            <a:r>
              <a:rPr kumimoji="1" lang="ja-JP" altLang="en-US" sz="1000" dirty="0">
                <a:latin typeface="Meiryo UI" panose="020B0604030504040204" pitchFamily="50" charset="-128"/>
                <a:ea typeface="Meiryo UI" panose="020B0604030504040204" pitchFamily="50" charset="-128"/>
              </a:rPr>
              <a:t>技術資料」も参考にしてください。</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pic>
        <p:nvPicPr>
          <p:cNvPr id="90" name="グラフィックス 89" descr="ダンプ トラック 単色塗りつぶし">
            <a:extLst>
              <a:ext uri="{FF2B5EF4-FFF2-40B4-BE49-F238E27FC236}">
                <a16:creationId xmlns:a16="http://schemas.microsoft.com/office/drawing/2014/main" id="{E9278DDB-287F-4B8F-B50D-E08870029B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5805" y="4600356"/>
            <a:ext cx="370693" cy="370693"/>
          </a:xfrm>
          <a:prstGeom prst="rect">
            <a:avLst/>
          </a:prstGeom>
        </p:spPr>
      </p:pic>
      <p:pic>
        <p:nvPicPr>
          <p:cNvPr id="91" name="グラフィックス 90" descr="ブルドーザー 単色塗りつぶし">
            <a:extLst>
              <a:ext uri="{FF2B5EF4-FFF2-40B4-BE49-F238E27FC236}">
                <a16:creationId xmlns:a16="http://schemas.microsoft.com/office/drawing/2014/main" id="{FFE8BD60-0659-4F31-9E70-6DEF42ACE05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5805" y="6042277"/>
            <a:ext cx="373919" cy="373919"/>
          </a:xfrm>
          <a:prstGeom prst="rect">
            <a:avLst/>
          </a:prstGeom>
        </p:spPr>
      </p:pic>
      <p:pic>
        <p:nvPicPr>
          <p:cNvPr id="92" name="グラフィックス 91" descr="マネジメント 単色塗りつぶし">
            <a:extLst>
              <a:ext uri="{FF2B5EF4-FFF2-40B4-BE49-F238E27FC236}">
                <a16:creationId xmlns:a16="http://schemas.microsoft.com/office/drawing/2014/main" id="{597F9037-A269-4910-8D16-D04324693D2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4984" y="1761050"/>
            <a:ext cx="448741" cy="448741"/>
          </a:xfrm>
          <a:prstGeom prst="rect">
            <a:avLst/>
          </a:prstGeom>
        </p:spPr>
      </p:pic>
      <p:pic>
        <p:nvPicPr>
          <p:cNvPr id="93" name="グラフィックス 92" descr="コール センター 単色塗りつぶし">
            <a:extLst>
              <a:ext uri="{FF2B5EF4-FFF2-40B4-BE49-F238E27FC236}">
                <a16:creationId xmlns:a16="http://schemas.microsoft.com/office/drawing/2014/main" id="{7CDCBC8A-B7D0-4FDE-8B4E-7C0FE3679DA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95424" y="2543729"/>
            <a:ext cx="271455" cy="271455"/>
          </a:xfrm>
          <a:prstGeom prst="rect">
            <a:avLst/>
          </a:prstGeom>
        </p:spPr>
      </p:pic>
      <p:pic>
        <p:nvPicPr>
          <p:cNvPr id="94" name="グラフィックス 93" descr="掘削機 単色塗りつぶし">
            <a:extLst>
              <a:ext uri="{FF2B5EF4-FFF2-40B4-BE49-F238E27FC236}">
                <a16:creationId xmlns:a16="http://schemas.microsoft.com/office/drawing/2014/main" id="{02FF90F8-C486-4739-A064-BB06990012F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04984" y="5349903"/>
            <a:ext cx="448741" cy="448741"/>
          </a:xfrm>
          <a:prstGeom prst="rect">
            <a:avLst/>
          </a:prstGeom>
        </p:spPr>
      </p:pic>
      <p:pic>
        <p:nvPicPr>
          <p:cNvPr id="95" name="グラフィックス 94" descr="クリップボード 単色塗りつぶし">
            <a:extLst>
              <a:ext uri="{FF2B5EF4-FFF2-40B4-BE49-F238E27FC236}">
                <a16:creationId xmlns:a16="http://schemas.microsoft.com/office/drawing/2014/main" id="{94E350CF-AC00-4AF9-9A9B-FA9C45FD12C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04984" y="3511106"/>
            <a:ext cx="448742" cy="448742"/>
          </a:xfrm>
          <a:prstGeom prst="rect">
            <a:avLst/>
          </a:prstGeom>
        </p:spPr>
      </p:pic>
      <p:pic>
        <p:nvPicPr>
          <p:cNvPr id="96" name="図 95">
            <a:extLst>
              <a:ext uri="{FF2B5EF4-FFF2-40B4-BE49-F238E27FC236}">
                <a16:creationId xmlns:a16="http://schemas.microsoft.com/office/drawing/2014/main" id="{54FB4AA9-F9DE-45DA-A737-76F9858F3CEC}"/>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6979"/>
            <a:ext cx="7559675" cy="252903"/>
          </a:xfrm>
          <a:prstGeom prst="rect">
            <a:avLst/>
          </a:prstGeom>
        </p:spPr>
      </p:pic>
      <p:pic>
        <p:nvPicPr>
          <p:cNvPr id="97" name="図 96">
            <a:extLst>
              <a:ext uri="{FF2B5EF4-FFF2-40B4-BE49-F238E27FC236}">
                <a16:creationId xmlns:a16="http://schemas.microsoft.com/office/drawing/2014/main" id="{EE24FDB6-5F88-4842-AF83-81F77DF754BD}"/>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0" y="6728766"/>
            <a:ext cx="7559675" cy="252903"/>
          </a:xfrm>
          <a:prstGeom prst="rect">
            <a:avLst/>
          </a:prstGeom>
        </p:spPr>
      </p:pic>
      <p:pic>
        <p:nvPicPr>
          <p:cNvPr id="98" name="図 97">
            <a:extLst>
              <a:ext uri="{FF2B5EF4-FFF2-40B4-BE49-F238E27FC236}">
                <a16:creationId xmlns:a16="http://schemas.microsoft.com/office/drawing/2014/main" id="{B8A929ED-C4DF-4EF0-A1B6-6E234FE0C8B7}"/>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0" y="8832817"/>
            <a:ext cx="7559675" cy="255950"/>
          </a:xfrm>
          <a:prstGeom prst="rect">
            <a:avLst/>
          </a:prstGeom>
        </p:spPr>
      </p:pic>
    </p:spTree>
    <p:extLst>
      <p:ext uri="{BB962C8B-B14F-4D97-AF65-F5344CB8AC3E}">
        <p14:creationId xmlns:p14="http://schemas.microsoft.com/office/powerpoint/2010/main" val="39559432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1305</Words>
  <Application>Microsoft Office PowerPoint</Application>
  <PresentationFormat>ユーザー設定</PresentationFormat>
  <Paragraphs>106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野末 浩佑</dc:creator>
  <cp:lastModifiedBy>野末 浩佑</cp:lastModifiedBy>
  <cp:revision>1</cp:revision>
  <dcterms:created xsi:type="dcterms:W3CDTF">2023-03-28T12:37:37Z</dcterms:created>
  <dcterms:modified xsi:type="dcterms:W3CDTF">2023-03-28T12:40:29Z</dcterms:modified>
</cp:coreProperties>
</file>